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14" r:id="rId15"/>
    <p:sldId id="315" r:id="rId16"/>
    <p:sldId id="328" r:id="rId17"/>
    <p:sldId id="269" r:id="rId18"/>
    <p:sldId id="297" r:id="rId19"/>
    <p:sldId id="270" r:id="rId20"/>
    <p:sldId id="306" r:id="rId21"/>
    <p:sldId id="317" r:id="rId22"/>
    <p:sldId id="274" r:id="rId23"/>
    <p:sldId id="275" r:id="rId24"/>
    <p:sldId id="311" r:id="rId25"/>
    <p:sldId id="312" r:id="rId26"/>
    <p:sldId id="313" r:id="rId27"/>
    <p:sldId id="309" r:id="rId28"/>
    <p:sldId id="278" r:id="rId29"/>
    <p:sldId id="310" r:id="rId30"/>
    <p:sldId id="303" r:id="rId31"/>
    <p:sldId id="305" r:id="rId32"/>
    <p:sldId id="307" r:id="rId33"/>
    <p:sldId id="271" r:id="rId34"/>
    <p:sldId id="272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279" r:id="rId43"/>
    <p:sldId id="299" r:id="rId44"/>
    <p:sldId id="300" r:id="rId45"/>
    <p:sldId id="316" r:id="rId46"/>
    <p:sldId id="298" r:id="rId47"/>
    <p:sldId id="301" r:id="rId48"/>
    <p:sldId id="302" r:id="rId49"/>
    <p:sldId id="308" r:id="rId50"/>
    <p:sldId id="325" r:id="rId51"/>
    <p:sldId id="280" r:id="rId52"/>
    <p:sldId id="327" r:id="rId53"/>
    <p:sldId id="281" r:id="rId54"/>
    <p:sldId id="282" r:id="rId55"/>
    <p:sldId id="326" r:id="rId56"/>
    <p:sldId id="284" r:id="rId57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6CE5D7-E525-4925-AC56-02C5C055ECE0}">
  <a:tblStyle styleId="{076CE5D7-E525-4925-AC56-02C5C055EC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66" y="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7BC389-93CE-409C-9881-0B3037FAC5FE}" type="doc">
      <dgm:prSet loTypeId="urn:microsoft.com/office/officeart/2005/8/layout/chevron1" loCatId="process" qsTypeId="urn:microsoft.com/office/officeart/2005/8/quickstyle/simple2" qsCatId="simple" csTypeId="urn:microsoft.com/office/officeart/2005/8/colors/accent5_5" csCatId="accent5" phldr="1"/>
      <dgm:spPr/>
    </dgm:pt>
    <dgm:pt modelId="{C83EFEBB-B9DE-4434-8D50-456521CB50A2}">
      <dgm:prSet phldrT="[텍스트]" custT="1"/>
      <dgm:spPr/>
      <dgm:t>
        <a:bodyPr/>
        <a:lstStyle/>
        <a:p>
          <a:pPr latinLnBrk="1"/>
          <a:r>
            <a:rPr lang="en-US" altLang="ko-KR" sz="2200" dirty="0">
              <a:latin typeface="+mn-ea"/>
              <a:ea typeface="+mn-ea"/>
            </a:rPr>
            <a:t>Git</a:t>
          </a:r>
          <a:r>
            <a:rPr lang="ko-KR" altLang="en-US" sz="2200" dirty="0">
              <a:latin typeface="+mn-ea"/>
              <a:ea typeface="+mn-ea"/>
            </a:rPr>
            <a:t>으로 </a:t>
          </a:r>
          <a:r>
            <a:rPr lang="en-US" altLang="ko-KR" sz="2200" dirty="0">
              <a:latin typeface="+mn-ea"/>
              <a:ea typeface="+mn-ea"/>
            </a:rPr>
            <a:t>branch </a:t>
          </a:r>
        </a:p>
        <a:p>
          <a:pPr latinLnBrk="1"/>
          <a:r>
            <a:rPr lang="ko-KR" altLang="en-US" sz="2200" dirty="0">
              <a:latin typeface="+mn-ea"/>
              <a:ea typeface="+mn-ea"/>
            </a:rPr>
            <a:t>나눠서 </a:t>
          </a:r>
          <a:endParaRPr lang="en-US" altLang="ko-KR" sz="2200" dirty="0">
            <a:latin typeface="+mn-ea"/>
            <a:ea typeface="+mn-ea"/>
          </a:endParaRPr>
        </a:p>
        <a:p>
          <a:pPr latinLnBrk="1"/>
          <a:r>
            <a:rPr lang="ko-KR" altLang="en-US" sz="2200" dirty="0">
              <a:latin typeface="+mn-ea"/>
              <a:ea typeface="+mn-ea"/>
            </a:rPr>
            <a:t>형상관리</a:t>
          </a:r>
        </a:p>
      </dgm:t>
    </dgm:pt>
    <dgm:pt modelId="{79221E08-363F-4D55-BE28-78A170A65BCA}" type="parTrans" cxnId="{25B560D1-D0BC-4B46-A968-EA930473DEC7}">
      <dgm:prSet/>
      <dgm:spPr/>
      <dgm:t>
        <a:bodyPr/>
        <a:lstStyle/>
        <a:p>
          <a:pPr latinLnBrk="1"/>
          <a:endParaRPr lang="ko-KR" altLang="en-US" sz="2200">
            <a:solidFill>
              <a:schemeClr val="tx1"/>
            </a:solidFill>
            <a:latin typeface="+mn-ea"/>
            <a:ea typeface="+mn-ea"/>
          </a:endParaRPr>
        </a:p>
      </dgm:t>
    </dgm:pt>
    <dgm:pt modelId="{8437DE7D-47C7-44F3-BE80-FD15675AD143}" type="sibTrans" cxnId="{25B560D1-D0BC-4B46-A968-EA930473DEC7}">
      <dgm:prSet/>
      <dgm:spPr/>
      <dgm:t>
        <a:bodyPr/>
        <a:lstStyle/>
        <a:p>
          <a:pPr latinLnBrk="1"/>
          <a:endParaRPr lang="ko-KR" altLang="en-US" sz="2200">
            <a:solidFill>
              <a:schemeClr val="tx1"/>
            </a:solidFill>
            <a:latin typeface="+mn-ea"/>
            <a:ea typeface="+mn-ea"/>
          </a:endParaRPr>
        </a:p>
      </dgm:t>
    </dgm:pt>
    <dgm:pt modelId="{68416489-7CCD-4850-B43F-5B856F1B239F}">
      <dgm:prSet phldrT="[텍스트]" custT="1"/>
      <dgm:spPr/>
      <dgm:t>
        <a:bodyPr/>
        <a:lstStyle/>
        <a:p>
          <a:pPr latinLnBrk="1"/>
          <a:r>
            <a:rPr lang="ko-KR" altLang="en-US" sz="2200">
              <a:latin typeface="+mn-ea"/>
              <a:ea typeface="+mn-ea"/>
            </a:rPr>
            <a:t>기상</a:t>
          </a:r>
          <a:r>
            <a:rPr lang="en-US" altLang="ko-KR" sz="2200">
              <a:latin typeface="+mn-ea"/>
              <a:ea typeface="+mn-ea"/>
            </a:rPr>
            <a:t>, </a:t>
          </a:r>
          <a:r>
            <a:rPr lang="ko-KR" altLang="en-US" sz="2200">
              <a:latin typeface="+mn-ea"/>
              <a:ea typeface="+mn-ea"/>
            </a:rPr>
            <a:t>재난 </a:t>
          </a:r>
          <a:endParaRPr lang="en-US" altLang="ko-KR" sz="2200">
            <a:latin typeface="+mn-ea"/>
            <a:ea typeface="+mn-ea"/>
          </a:endParaRPr>
        </a:p>
        <a:p>
          <a:pPr latinLnBrk="1"/>
          <a:r>
            <a:rPr lang="ko-KR" altLang="en-US" sz="2200">
              <a:latin typeface="+mn-ea"/>
              <a:ea typeface="+mn-ea"/>
            </a:rPr>
            <a:t>데이터 수집</a:t>
          </a:r>
          <a:endParaRPr lang="ko-KR" altLang="en-US" sz="2200" dirty="0">
            <a:latin typeface="+mn-ea"/>
            <a:ea typeface="+mn-ea"/>
          </a:endParaRPr>
        </a:p>
      </dgm:t>
    </dgm:pt>
    <dgm:pt modelId="{93ED62C6-FB16-4C45-B8DF-2A7CDFDB3EC4}" type="parTrans" cxnId="{FED415FC-0967-4F8E-BD7B-1763F44974CD}">
      <dgm:prSet/>
      <dgm:spPr/>
      <dgm:t>
        <a:bodyPr/>
        <a:lstStyle/>
        <a:p>
          <a:pPr latinLnBrk="1"/>
          <a:endParaRPr lang="ko-KR" altLang="en-US" sz="2200">
            <a:solidFill>
              <a:schemeClr val="tx1"/>
            </a:solidFill>
            <a:latin typeface="+mn-ea"/>
            <a:ea typeface="+mn-ea"/>
          </a:endParaRPr>
        </a:p>
      </dgm:t>
    </dgm:pt>
    <dgm:pt modelId="{B31D674A-3497-4E60-974B-00F7E107DB4A}" type="sibTrans" cxnId="{FED415FC-0967-4F8E-BD7B-1763F44974CD}">
      <dgm:prSet/>
      <dgm:spPr/>
      <dgm:t>
        <a:bodyPr/>
        <a:lstStyle/>
        <a:p>
          <a:pPr latinLnBrk="1"/>
          <a:endParaRPr lang="ko-KR" altLang="en-US" sz="2200">
            <a:solidFill>
              <a:schemeClr val="tx1"/>
            </a:solidFill>
            <a:latin typeface="+mn-ea"/>
            <a:ea typeface="+mn-ea"/>
          </a:endParaRPr>
        </a:p>
      </dgm:t>
    </dgm:pt>
    <dgm:pt modelId="{00EFF895-6ECC-4BCD-9764-37417620FCA2}">
      <dgm:prSet phldrT="[텍스트]" custT="1"/>
      <dgm:spPr/>
      <dgm:t>
        <a:bodyPr/>
        <a:lstStyle/>
        <a:p>
          <a:pPr latinLnBrk="1"/>
          <a:r>
            <a:rPr lang="ko-KR" altLang="en-US" sz="2200">
              <a:latin typeface="+mn-ea"/>
              <a:ea typeface="+mn-ea"/>
            </a:rPr>
            <a:t>수집한 데이터</a:t>
          </a:r>
          <a:endParaRPr lang="en-US" altLang="ko-KR" sz="2200">
            <a:latin typeface="+mn-ea"/>
            <a:ea typeface="+mn-ea"/>
          </a:endParaRPr>
        </a:p>
        <a:p>
          <a:pPr latinLnBrk="1"/>
          <a:r>
            <a:rPr lang="ko-KR" altLang="en-US" sz="2200">
              <a:latin typeface="+mn-ea"/>
              <a:ea typeface="+mn-ea"/>
            </a:rPr>
            <a:t>전처리</a:t>
          </a:r>
          <a:endParaRPr lang="ko-KR" altLang="en-US" sz="2200" dirty="0">
            <a:latin typeface="+mn-ea"/>
            <a:ea typeface="+mn-ea"/>
          </a:endParaRPr>
        </a:p>
      </dgm:t>
    </dgm:pt>
    <dgm:pt modelId="{F8740376-DB72-4C7C-ACDC-BE6CF2839BED}" type="parTrans" cxnId="{A2991007-A8A6-47ED-A0B8-362CDC0F5BE8}">
      <dgm:prSet/>
      <dgm:spPr/>
      <dgm:t>
        <a:bodyPr/>
        <a:lstStyle/>
        <a:p>
          <a:pPr latinLnBrk="1"/>
          <a:endParaRPr lang="ko-KR" altLang="en-US" sz="2200">
            <a:solidFill>
              <a:schemeClr val="tx1"/>
            </a:solidFill>
            <a:latin typeface="+mn-ea"/>
            <a:ea typeface="+mn-ea"/>
          </a:endParaRPr>
        </a:p>
      </dgm:t>
    </dgm:pt>
    <dgm:pt modelId="{90B3381C-A111-4385-96BE-37FC057CEDB0}" type="sibTrans" cxnId="{A2991007-A8A6-47ED-A0B8-362CDC0F5BE8}">
      <dgm:prSet/>
      <dgm:spPr/>
      <dgm:t>
        <a:bodyPr/>
        <a:lstStyle/>
        <a:p>
          <a:pPr latinLnBrk="1"/>
          <a:endParaRPr lang="ko-KR" altLang="en-US" sz="2200">
            <a:solidFill>
              <a:schemeClr val="tx1"/>
            </a:solidFill>
            <a:latin typeface="+mn-ea"/>
            <a:ea typeface="+mn-ea"/>
          </a:endParaRPr>
        </a:p>
      </dgm:t>
    </dgm:pt>
    <dgm:pt modelId="{5C8FCE8A-7800-4D20-8069-EC61DF445A88}">
      <dgm:prSet custT="1"/>
      <dgm:spPr/>
      <dgm:t>
        <a:bodyPr/>
        <a:lstStyle/>
        <a:p>
          <a:pPr latinLnBrk="1"/>
          <a:r>
            <a:rPr lang="ko-KR" altLang="en-US" sz="2200">
              <a:latin typeface="+mn-ea"/>
              <a:ea typeface="+mn-ea"/>
            </a:rPr>
            <a:t>재난</a:t>
          </a:r>
          <a:r>
            <a:rPr lang="en-US" altLang="ko-KR" sz="2200">
              <a:latin typeface="+mn-ea"/>
              <a:ea typeface="+mn-ea"/>
            </a:rPr>
            <a:t>, </a:t>
          </a:r>
          <a:r>
            <a:rPr lang="ko-KR" altLang="en-US" sz="2200">
              <a:latin typeface="+mn-ea"/>
              <a:ea typeface="+mn-ea"/>
            </a:rPr>
            <a:t>기후</a:t>
          </a:r>
          <a:endParaRPr lang="en-US" altLang="ko-KR" sz="2200">
            <a:latin typeface="+mn-ea"/>
            <a:ea typeface="+mn-ea"/>
          </a:endParaRPr>
        </a:p>
        <a:p>
          <a:pPr latinLnBrk="1"/>
          <a:r>
            <a:rPr lang="ko-KR" altLang="en-US" sz="2200">
              <a:latin typeface="+mn-ea"/>
              <a:ea typeface="+mn-ea"/>
            </a:rPr>
            <a:t>전처리 후</a:t>
          </a:r>
          <a:endParaRPr lang="en-US" altLang="ko-KR" sz="2200">
            <a:latin typeface="+mn-ea"/>
            <a:ea typeface="+mn-ea"/>
          </a:endParaRPr>
        </a:p>
        <a:p>
          <a:pPr latinLnBrk="1"/>
          <a:r>
            <a:rPr lang="ko-KR" altLang="en-US" sz="2200">
              <a:latin typeface="+mn-ea"/>
              <a:ea typeface="+mn-ea"/>
            </a:rPr>
            <a:t>데이터모델링</a:t>
          </a:r>
          <a:endParaRPr lang="ko-KR" altLang="en-US" sz="2200" dirty="0">
            <a:latin typeface="+mn-ea"/>
            <a:ea typeface="+mn-ea"/>
          </a:endParaRPr>
        </a:p>
      </dgm:t>
    </dgm:pt>
    <dgm:pt modelId="{6E09ABBF-CC4A-49DE-AC8E-7366BA8B1C3F}" type="parTrans" cxnId="{01C25AEC-9EBA-4E58-91AE-FEAFB1E19F99}">
      <dgm:prSet/>
      <dgm:spPr/>
      <dgm:t>
        <a:bodyPr/>
        <a:lstStyle/>
        <a:p>
          <a:pPr latinLnBrk="1"/>
          <a:endParaRPr lang="ko-KR" altLang="en-US" sz="2200">
            <a:solidFill>
              <a:schemeClr val="tx1"/>
            </a:solidFill>
            <a:latin typeface="+mn-ea"/>
            <a:ea typeface="+mn-ea"/>
          </a:endParaRPr>
        </a:p>
      </dgm:t>
    </dgm:pt>
    <dgm:pt modelId="{E74A7075-1380-4F77-8DDF-C20F8F0E4277}" type="sibTrans" cxnId="{01C25AEC-9EBA-4E58-91AE-FEAFB1E19F99}">
      <dgm:prSet/>
      <dgm:spPr/>
      <dgm:t>
        <a:bodyPr/>
        <a:lstStyle/>
        <a:p>
          <a:pPr latinLnBrk="1"/>
          <a:endParaRPr lang="ko-KR" altLang="en-US" sz="2200">
            <a:solidFill>
              <a:schemeClr val="tx1"/>
            </a:solidFill>
            <a:latin typeface="+mn-ea"/>
            <a:ea typeface="+mn-ea"/>
          </a:endParaRPr>
        </a:p>
      </dgm:t>
    </dgm:pt>
    <dgm:pt modelId="{F1E1C53C-0F85-4396-9BE3-9BF135253213}" type="pres">
      <dgm:prSet presAssocID="{B67BC389-93CE-409C-9881-0B3037FAC5FE}" presName="Name0" presStyleCnt="0">
        <dgm:presLayoutVars>
          <dgm:dir/>
          <dgm:animLvl val="lvl"/>
          <dgm:resizeHandles val="exact"/>
        </dgm:presLayoutVars>
      </dgm:prSet>
      <dgm:spPr/>
    </dgm:pt>
    <dgm:pt modelId="{EB576CA8-93C0-4AC8-8486-528D87867135}" type="pres">
      <dgm:prSet presAssocID="{C83EFEBB-B9DE-4434-8D50-456521CB50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E6FCBAB-7C8B-43D2-BEC0-9031D6D665AB}" type="pres">
      <dgm:prSet presAssocID="{8437DE7D-47C7-44F3-BE80-FD15675AD143}" presName="parTxOnlySpace" presStyleCnt="0"/>
      <dgm:spPr/>
    </dgm:pt>
    <dgm:pt modelId="{D40707F2-6E01-4966-B69B-D5BE22CD729A}" type="pres">
      <dgm:prSet presAssocID="{68416489-7CCD-4850-B43F-5B856F1B239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B46375-A400-4D58-A231-F8894B6B09DD}" type="pres">
      <dgm:prSet presAssocID="{B31D674A-3497-4E60-974B-00F7E107DB4A}" presName="parTxOnlySpace" presStyleCnt="0"/>
      <dgm:spPr/>
    </dgm:pt>
    <dgm:pt modelId="{CC37A814-BAFE-4274-BB97-596691C580EA}" type="pres">
      <dgm:prSet presAssocID="{00EFF895-6ECC-4BCD-9764-37417620FCA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8B36F5F-F1CB-4ECE-8730-DF4A45DC85A7}" type="pres">
      <dgm:prSet presAssocID="{90B3381C-A111-4385-96BE-37FC057CEDB0}" presName="parTxOnlySpace" presStyleCnt="0"/>
      <dgm:spPr/>
    </dgm:pt>
    <dgm:pt modelId="{94FFEA8A-FA30-4B82-97F1-5A90A2444B08}" type="pres">
      <dgm:prSet presAssocID="{5C8FCE8A-7800-4D20-8069-EC61DF445A8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2991007-A8A6-47ED-A0B8-362CDC0F5BE8}" srcId="{B67BC389-93CE-409C-9881-0B3037FAC5FE}" destId="{00EFF895-6ECC-4BCD-9764-37417620FCA2}" srcOrd="2" destOrd="0" parTransId="{F8740376-DB72-4C7C-ACDC-BE6CF2839BED}" sibTransId="{90B3381C-A111-4385-96BE-37FC057CEDB0}"/>
    <dgm:cxn modelId="{00190F12-0F0A-4B41-9F96-06E29326275D}" type="presOf" srcId="{C83EFEBB-B9DE-4434-8D50-456521CB50A2}" destId="{EB576CA8-93C0-4AC8-8486-528D87867135}" srcOrd="0" destOrd="0" presId="urn:microsoft.com/office/officeart/2005/8/layout/chevron1"/>
    <dgm:cxn modelId="{15C86F30-0B67-4068-AA90-36400CF7A906}" type="presOf" srcId="{B67BC389-93CE-409C-9881-0B3037FAC5FE}" destId="{F1E1C53C-0F85-4396-9BE3-9BF135253213}" srcOrd="0" destOrd="0" presId="urn:microsoft.com/office/officeart/2005/8/layout/chevron1"/>
    <dgm:cxn modelId="{C0E945BC-B6C3-4A61-B3DA-ECC7A34A55B9}" type="presOf" srcId="{68416489-7CCD-4850-B43F-5B856F1B239F}" destId="{D40707F2-6E01-4966-B69B-D5BE22CD729A}" srcOrd="0" destOrd="0" presId="urn:microsoft.com/office/officeart/2005/8/layout/chevron1"/>
    <dgm:cxn modelId="{25B560D1-D0BC-4B46-A968-EA930473DEC7}" srcId="{B67BC389-93CE-409C-9881-0B3037FAC5FE}" destId="{C83EFEBB-B9DE-4434-8D50-456521CB50A2}" srcOrd="0" destOrd="0" parTransId="{79221E08-363F-4D55-BE28-78A170A65BCA}" sibTransId="{8437DE7D-47C7-44F3-BE80-FD15675AD143}"/>
    <dgm:cxn modelId="{027CEFE4-93DC-4E2E-9AF3-9B81784168B9}" type="presOf" srcId="{00EFF895-6ECC-4BCD-9764-37417620FCA2}" destId="{CC37A814-BAFE-4274-BB97-596691C580EA}" srcOrd="0" destOrd="0" presId="urn:microsoft.com/office/officeart/2005/8/layout/chevron1"/>
    <dgm:cxn modelId="{01C25AEC-9EBA-4E58-91AE-FEAFB1E19F99}" srcId="{B67BC389-93CE-409C-9881-0B3037FAC5FE}" destId="{5C8FCE8A-7800-4D20-8069-EC61DF445A88}" srcOrd="3" destOrd="0" parTransId="{6E09ABBF-CC4A-49DE-AC8E-7366BA8B1C3F}" sibTransId="{E74A7075-1380-4F77-8DDF-C20F8F0E4277}"/>
    <dgm:cxn modelId="{26D7CAED-7533-4D9C-8967-59440FBF72DA}" type="presOf" srcId="{5C8FCE8A-7800-4D20-8069-EC61DF445A88}" destId="{94FFEA8A-FA30-4B82-97F1-5A90A2444B08}" srcOrd="0" destOrd="0" presId="urn:microsoft.com/office/officeart/2005/8/layout/chevron1"/>
    <dgm:cxn modelId="{FED415FC-0967-4F8E-BD7B-1763F44974CD}" srcId="{B67BC389-93CE-409C-9881-0B3037FAC5FE}" destId="{68416489-7CCD-4850-B43F-5B856F1B239F}" srcOrd="1" destOrd="0" parTransId="{93ED62C6-FB16-4C45-B8DF-2A7CDFDB3EC4}" sibTransId="{B31D674A-3497-4E60-974B-00F7E107DB4A}"/>
    <dgm:cxn modelId="{C1731D02-A5AB-41A4-9321-016F592273BF}" type="presParOf" srcId="{F1E1C53C-0F85-4396-9BE3-9BF135253213}" destId="{EB576CA8-93C0-4AC8-8486-528D87867135}" srcOrd="0" destOrd="0" presId="urn:microsoft.com/office/officeart/2005/8/layout/chevron1"/>
    <dgm:cxn modelId="{A83DAA17-71DB-47F0-ADC8-D5552A906408}" type="presParOf" srcId="{F1E1C53C-0F85-4396-9BE3-9BF135253213}" destId="{AE6FCBAB-7C8B-43D2-BEC0-9031D6D665AB}" srcOrd="1" destOrd="0" presId="urn:microsoft.com/office/officeart/2005/8/layout/chevron1"/>
    <dgm:cxn modelId="{FFF172AC-4E7B-42BC-8BB1-CC5349EA119C}" type="presParOf" srcId="{F1E1C53C-0F85-4396-9BE3-9BF135253213}" destId="{D40707F2-6E01-4966-B69B-D5BE22CD729A}" srcOrd="2" destOrd="0" presId="urn:microsoft.com/office/officeart/2005/8/layout/chevron1"/>
    <dgm:cxn modelId="{67AFB822-D154-4D76-9C81-74AEC9EA3F81}" type="presParOf" srcId="{F1E1C53C-0F85-4396-9BE3-9BF135253213}" destId="{98B46375-A400-4D58-A231-F8894B6B09DD}" srcOrd="3" destOrd="0" presId="urn:microsoft.com/office/officeart/2005/8/layout/chevron1"/>
    <dgm:cxn modelId="{11869CA1-04FF-4EAF-940C-3256A0493ADC}" type="presParOf" srcId="{F1E1C53C-0F85-4396-9BE3-9BF135253213}" destId="{CC37A814-BAFE-4274-BB97-596691C580EA}" srcOrd="4" destOrd="0" presId="urn:microsoft.com/office/officeart/2005/8/layout/chevron1"/>
    <dgm:cxn modelId="{FDA416B1-7FA3-49A6-B260-174C3A051A43}" type="presParOf" srcId="{F1E1C53C-0F85-4396-9BE3-9BF135253213}" destId="{88B36F5F-F1CB-4ECE-8730-DF4A45DC85A7}" srcOrd="5" destOrd="0" presId="urn:microsoft.com/office/officeart/2005/8/layout/chevron1"/>
    <dgm:cxn modelId="{273EA810-DB4A-4ADB-AED1-AA7E64656280}" type="presParOf" srcId="{F1E1C53C-0F85-4396-9BE3-9BF135253213}" destId="{94FFEA8A-FA30-4B82-97F1-5A90A2444B0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7BC389-93CE-409C-9881-0B3037FAC5F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</dgm:pt>
    <dgm:pt modelId="{C83EFEBB-B9DE-4434-8D50-456521CB50A2}">
      <dgm:prSet phldrT="[텍스트]" custT="1"/>
      <dgm:spPr/>
      <dgm:t>
        <a:bodyPr/>
        <a:lstStyle/>
        <a:p>
          <a:pPr latinLnBrk="1"/>
          <a:r>
            <a:rPr lang="ko-KR" altLang="en-US" sz="2400">
              <a:latin typeface="+mn-ea"/>
              <a:ea typeface="+mn-ea"/>
            </a:rPr>
            <a:t>테마주</a:t>
          </a:r>
          <a:endParaRPr lang="en-US" altLang="ko-KR" sz="2400">
            <a:latin typeface="+mn-ea"/>
            <a:ea typeface="+mn-ea"/>
          </a:endParaRPr>
        </a:p>
        <a:p>
          <a:pPr latinLnBrk="1"/>
          <a:r>
            <a:rPr lang="ko-KR" altLang="en-US" sz="2400">
              <a:latin typeface="+mn-ea"/>
              <a:ea typeface="+mn-ea"/>
            </a:rPr>
            <a:t>회사선정</a:t>
          </a:r>
          <a:endParaRPr lang="ko-KR" altLang="en-US" sz="2400" dirty="0">
            <a:latin typeface="+mn-ea"/>
            <a:ea typeface="+mn-ea"/>
          </a:endParaRPr>
        </a:p>
      </dgm:t>
    </dgm:pt>
    <dgm:pt modelId="{79221E08-363F-4D55-BE28-78A170A65BCA}" type="parTrans" cxnId="{25B560D1-D0BC-4B46-A968-EA930473DEC7}">
      <dgm:prSet/>
      <dgm:spPr/>
      <dgm:t>
        <a:bodyPr/>
        <a:lstStyle/>
        <a:p>
          <a:pPr latinLnBrk="1"/>
          <a:endParaRPr lang="ko-KR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8437DE7D-47C7-44F3-BE80-FD15675AD143}" type="sibTrans" cxnId="{25B560D1-D0BC-4B46-A968-EA930473DEC7}">
      <dgm:prSet/>
      <dgm:spPr/>
      <dgm:t>
        <a:bodyPr/>
        <a:lstStyle/>
        <a:p>
          <a:pPr latinLnBrk="1"/>
          <a:endParaRPr lang="ko-KR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68416489-7CCD-4850-B43F-5B856F1B239F}">
      <dgm:prSet phldrT="[텍스트]" custT="1"/>
      <dgm:spPr/>
      <dgm:t>
        <a:bodyPr/>
        <a:lstStyle/>
        <a:p>
          <a:pPr latinLnBrk="1"/>
          <a:r>
            <a:rPr lang="ko-KR" altLang="en-US" sz="2400">
              <a:latin typeface="+mn-ea"/>
              <a:ea typeface="+mn-ea"/>
            </a:rPr>
            <a:t>선정한 회사</a:t>
          </a:r>
          <a:endParaRPr lang="en-US" altLang="ko-KR" sz="2400">
            <a:latin typeface="+mn-ea"/>
            <a:ea typeface="+mn-ea"/>
          </a:endParaRPr>
        </a:p>
        <a:p>
          <a:pPr latinLnBrk="1"/>
          <a:r>
            <a:rPr lang="ko-KR" altLang="en-US" sz="2400">
              <a:latin typeface="+mn-ea"/>
              <a:ea typeface="+mn-ea"/>
            </a:rPr>
            <a:t>주가 지수 뽑기</a:t>
          </a:r>
          <a:endParaRPr lang="ko-KR" altLang="en-US" sz="2400" dirty="0">
            <a:latin typeface="+mn-ea"/>
            <a:ea typeface="+mn-ea"/>
          </a:endParaRPr>
        </a:p>
      </dgm:t>
    </dgm:pt>
    <dgm:pt modelId="{93ED62C6-FB16-4C45-B8DF-2A7CDFDB3EC4}" type="parTrans" cxnId="{FED415FC-0967-4F8E-BD7B-1763F44974CD}">
      <dgm:prSet/>
      <dgm:spPr/>
      <dgm:t>
        <a:bodyPr/>
        <a:lstStyle/>
        <a:p>
          <a:pPr latinLnBrk="1"/>
          <a:endParaRPr lang="ko-KR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B31D674A-3497-4E60-974B-00F7E107DB4A}" type="sibTrans" cxnId="{FED415FC-0967-4F8E-BD7B-1763F44974CD}">
      <dgm:prSet/>
      <dgm:spPr/>
      <dgm:t>
        <a:bodyPr/>
        <a:lstStyle/>
        <a:p>
          <a:pPr latinLnBrk="1"/>
          <a:endParaRPr lang="ko-KR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00EFF895-6ECC-4BCD-9764-37417620FCA2}">
      <dgm:prSet phldrT="[텍스트]" custT="1"/>
      <dgm:spPr/>
      <dgm:t>
        <a:bodyPr/>
        <a:lstStyle/>
        <a:p>
          <a:pPr latinLnBrk="1"/>
          <a:r>
            <a:rPr lang="ko-KR" altLang="en-US" sz="2400">
              <a:latin typeface="+mn-ea"/>
              <a:ea typeface="+mn-ea"/>
            </a:rPr>
            <a:t>투자전략 세우기</a:t>
          </a:r>
          <a:endParaRPr lang="ko-KR" altLang="en-US" sz="2400" dirty="0">
            <a:latin typeface="+mn-ea"/>
            <a:ea typeface="+mn-ea"/>
          </a:endParaRPr>
        </a:p>
      </dgm:t>
    </dgm:pt>
    <dgm:pt modelId="{F8740376-DB72-4C7C-ACDC-BE6CF2839BED}" type="parTrans" cxnId="{A2991007-A8A6-47ED-A0B8-362CDC0F5BE8}">
      <dgm:prSet/>
      <dgm:spPr/>
      <dgm:t>
        <a:bodyPr/>
        <a:lstStyle/>
        <a:p>
          <a:pPr latinLnBrk="1"/>
          <a:endParaRPr lang="ko-KR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90B3381C-A111-4385-96BE-37FC057CEDB0}" type="sibTrans" cxnId="{A2991007-A8A6-47ED-A0B8-362CDC0F5BE8}">
      <dgm:prSet/>
      <dgm:spPr/>
      <dgm:t>
        <a:bodyPr/>
        <a:lstStyle/>
        <a:p>
          <a:pPr latinLnBrk="1"/>
          <a:endParaRPr lang="ko-KR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5C8FCE8A-7800-4D20-8069-EC61DF445A88}">
      <dgm:prSet custT="1"/>
      <dgm:spPr/>
      <dgm:t>
        <a:bodyPr/>
        <a:lstStyle/>
        <a:p>
          <a:pPr latinLnBrk="1"/>
          <a:r>
            <a:rPr lang="ko-KR" altLang="en-US" sz="2400" dirty="0">
              <a:latin typeface="+mn-ea"/>
              <a:ea typeface="+mn-ea"/>
            </a:rPr>
            <a:t>가상 투자 진행</a:t>
          </a:r>
        </a:p>
      </dgm:t>
    </dgm:pt>
    <dgm:pt modelId="{6E09ABBF-CC4A-49DE-AC8E-7366BA8B1C3F}" type="parTrans" cxnId="{01C25AEC-9EBA-4E58-91AE-FEAFB1E19F99}">
      <dgm:prSet/>
      <dgm:spPr/>
      <dgm:t>
        <a:bodyPr/>
        <a:lstStyle/>
        <a:p>
          <a:pPr latinLnBrk="1"/>
          <a:endParaRPr lang="ko-KR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E74A7075-1380-4F77-8DDF-C20F8F0E4277}" type="sibTrans" cxnId="{01C25AEC-9EBA-4E58-91AE-FEAFB1E19F99}">
      <dgm:prSet/>
      <dgm:spPr/>
      <dgm:t>
        <a:bodyPr/>
        <a:lstStyle/>
        <a:p>
          <a:pPr latinLnBrk="1"/>
          <a:endParaRPr lang="ko-KR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F1E1C53C-0F85-4396-9BE3-9BF135253213}" type="pres">
      <dgm:prSet presAssocID="{B67BC389-93CE-409C-9881-0B3037FAC5FE}" presName="Name0" presStyleCnt="0">
        <dgm:presLayoutVars>
          <dgm:dir/>
          <dgm:animLvl val="lvl"/>
          <dgm:resizeHandles val="exact"/>
        </dgm:presLayoutVars>
      </dgm:prSet>
      <dgm:spPr/>
    </dgm:pt>
    <dgm:pt modelId="{EB576CA8-93C0-4AC8-8486-528D87867135}" type="pres">
      <dgm:prSet presAssocID="{C83EFEBB-B9DE-4434-8D50-456521CB50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E6FCBAB-7C8B-43D2-BEC0-9031D6D665AB}" type="pres">
      <dgm:prSet presAssocID="{8437DE7D-47C7-44F3-BE80-FD15675AD143}" presName="parTxOnlySpace" presStyleCnt="0"/>
      <dgm:spPr/>
    </dgm:pt>
    <dgm:pt modelId="{D40707F2-6E01-4966-B69B-D5BE22CD729A}" type="pres">
      <dgm:prSet presAssocID="{68416489-7CCD-4850-B43F-5B856F1B239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B46375-A400-4D58-A231-F8894B6B09DD}" type="pres">
      <dgm:prSet presAssocID="{B31D674A-3497-4E60-974B-00F7E107DB4A}" presName="parTxOnlySpace" presStyleCnt="0"/>
      <dgm:spPr/>
    </dgm:pt>
    <dgm:pt modelId="{CC37A814-BAFE-4274-BB97-596691C580EA}" type="pres">
      <dgm:prSet presAssocID="{00EFF895-6ECC-4BCD-9764-37417620FCA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8B36F5F-F1CB-4ECE-8730-DF4A45DC85A7}" type="pres">
      <dgm:prSet presAssocID="{90B3381C-A111-4385-96BE-37FC057CEDB0}" presName="parTxOnlySpace" presStyleCnt="0"/>
      <dgm:spPr/>
    </dgm:pt>
    <dgm:pt modelId="{94FFEA8A-FA30-4B82-97F1-5A90A2444B08}" type="pres">
      <dgm:prSet presAssocID="{5C8FCE8A-7800-4D20-8069-EC61DF445A8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2991007-A8A6-47ED-A0B8-362CDC0F5BE8}" srcId="{B67BC389-93CE-409C-9881-0B3037FAC5FE}" destId="{00EFF895-6ECC-4BCD-9764-37417620FCA2}" srcOrd="2" destOrd="0" parTransId="{F8740376-DB72-4C7C-ACDC-BE6CF2839BED}" sibTransId="{90B3381C-A111-4385-96BE-37FC057CEDB0}"/>
    <dgm:cxn modelId="{00190F12-0F0A-4B41-9F96-06E29326275D}" type="presOf" srcId="{C83EFEBB-B9DE-4434-8D50-456521CB50A2}" destId="{EB576CA8-93C0-4AC8-8486-528D87867135}" srcOrd="0" destOrd="0" presId="urn:microsoft.com/office/officeart/2005/8/layout/chevron1"/>
    <dgm:cxn modelId="{15C86F30-0B67-4068-AA90-36400CF7A906}" type="presOf" srcId="{B67BC389-93CE-409C-9881-0B3037FAC5FE}" destId="{F1E1C53C-0F85-4396-9BE3-9BF135253213}" srcOrd="0" destOrd="0" presId="urn:microsoft.com/office/officeart/2005/8/layout/chevron1"/>
    <dgm:cxn modelId="{C0E945BC-B6C3-4A61-B3DA-ECC7A34A55B9}" type="presOf" srcId="{68416489-7CCD-4850-B43F-5B856F1B239F}" destId="{D40707F2-6E01-4966-B69B-D5BE22CD729A}" srcOrd="0" destOrd="0" presId="urn:microsoft.com/office/officeart/2005/8/layout/chevron1"/>
    <dgm:cxn modelId="{25B560D1-D0BC-4B46-A968-EA930473DEC7}" srcId="{B67BC389-93CE-409C-9881-0B3037FAC5FE}" destId="{C83EFEBB-B9DE-4434-8D50-456521CB50A2}" srcOrd="0" destOrd="0" parTransId="{79221E08-363F-4D55-BE28-78A170A65BCA}" sibTransId="{8437DE7D-47C7-44F3-BE80-FD15675AD143}"/>
    <dgm:cxn modelId="{027CEFE4-93DC-4E2E-9AF3-9B81784168B9}" type="presOf" srcId="{00EFF895-6ECC-4BCD-9764-37417620FCA2}" destId="{CC37A814-BAFE-4274-BB97-596691C580EA}" srcOrd="0" destOrd="0" presId="urn:microsoft.com/office/officeart/2005/8/layout/chevron1"/>
    <dgm:cxn modelId="{01C25AEC-9EBA-4E58-91AE-FEAFB1E19F99}" srcId="{B67BC389-93CE-409C-9881-0B3037FAC5FE}" destId="{5C8FCE8A-7800-4D20-8069-EC61DF445A88}" srcOrd="3" destOrd="0" parTransId="{6E09ABBF-CC4A-49DE-AC8E-7366BA8B1C3F}" sibTransId="{E74A7075-1380-4F77-8DDF-C20F8F0E4277}"/>
    <dgm:cxn modelId="{26D7CAED-7533-4D9C-8967-59440FBF72DA}" type="presOf" srcId="{5C8FCE8A-7800-4D20-8069-EC61DF445A88}" destId="{94FFEA8A-FA30-4B82-97F1-5A90A2444B08}" srcOrd="0" destOrd="0" presId="urn:microsoft.com/office/officeart/2005/8/layout/chevron1"/>
    <dgm:cxn modelId="{FED415FC-0967-4F8E-BD7B-1763F44974CD}" srcId="{B67BC389-93CE-409C-9881-0B3037FAC5FE}" destId="{68416489-7CCD-4850-B43F-5B856F1B239F}" srcOrd="1" destOrd="0" parTransId="{93ED62C6-FB16-4C45-B8DF-2A7CDFDB3EC4}" sibTransId="{B31D674A-3497-4E60-974B-00F7E107DB4A}"/>
    <dgm:cxn modelId="{C1731D02-A5AB-41A4-9321-016F592273BF}" type="presParOf" srcId="{F1E1C53C-0F85-4396-9BE3-9BF135253213}" destId="{EB576CA8-93C0-4AC8-8486-528D87867135}" srcOrd="0" destOrd="0" presId="urn:microsoft.com/office/officeart/2005/8/layout/chevron1"/>
    <dgm:cxn modelId="{A83DAA17-71DB-47F0-ADC8-D5552A906408}" type="presParOf" srcId="{F1E1C53C-0F85-4396-9BE3-9BF135253213}" destId="{AE6FCBAB-7C8B-43D2-BEC0-9031D6D665AB}" srcOrd="1" destOrd="0" presId="urn:microsoft.com/office/officeart/2005/8/layout/chevron1"/>
    <dgm:cxn modelId="{FFF172AC-4E7B-42BC-8BB1-CC5349EA119C}" type="presParOf" srcId="{F1E1C53C-0F85-4396-9BE3-9BF135253213}" destId="{D40707F2-6E01-4966-B69B-D5BE22CD729A}" srcOrd="2" destOrd="0" presId="urn:microsoft.com/office/officeart/2005/8/layout/chevron1"/>
    <dgm:cxn modelId="{67AFB822-D154-4D76-9C81-74AEC9EA3F81}" type="presParOf" srcId="{F1E1C53C-0F85-4396-9BE3-9BF135253213}" destId="{98B46375-A400-4D58-A231-F8894B6B09DD}" srcOrd="3" destOrd="0" presId="urn:microsoft.com/office/officeart/2005/8/layout/chevron1"/>
    <dgm:cxn modelId="{11869CA1-04FF-4EAF-940C-3256A0493ADC}" type="presParOf" srcId="{F1E1C53C-0F85-4396-9BE3-9BF135253213}" destId="{CC37A814-BAFE-4274-BB97-596691C580EA}" srcOrd="4" destOrd="0" presId="urn:microsoft.com/office/officeart/2005/8/layout/chevron1"/>
    <dgm:cxn modelId="{FDA416B1-7FA3-49A6-B260-174C3A051A43}" type="presParOf" srcId="{F1E1C53C-0F85-4396-9BE3-9BF135253213}" destId="{88B36F5F-F1CB-4ECE-8730-DF4A45DC85A7}" srcOrd="5" destOrd="0" presId="urn:microsoft.com/office/officeart/2005/8/layout/chevron1"/>
    <dgm:cxn modelId="{273EA810-DB4A-4ADB-AED1-AA7E64656280}" type="presParOf" srcId="{F1E1C53C-0F85-4396-9BE3-9BF135253213}" destId="{94FFEA8A-FA30-4B82-97F1-5A90A2444B0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76CA8-93C0-4AC8-8486-528D87867135}">
      <dsp:nvSpPr>
        <dsp:cNvPr id="0" name=""/>
        <dsp:cNvSpPr/>
      </dsp:nvSpPr>
      <dsp:spPr>
        <a:xfrm>
          <a:off x="6703" y="3283621"/>
          <a:ext cx="3901892" cy="1560757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>
              <a:latin typeface="+mn-ea"/>
              <a:ea typeface="+mn-ea"/>
            </a:rPr>
            <a:t>Git</a:t>
          </a:r>
          <a:r>
            <a:rPr lang="ko-KR" altLang="en-US" sz="2200" kern="1200" dirty="0">
              <a:latin typeface="+mn-ea"/>
              <a:ea typeface="+mn-ea"/>
            </a:rPr>
            <a:t>으로 </a:t>
          </a:r>
          <a:r>
            <a:rPr lang="en-US" altLang="ko-KR" sz="2200" kern="1200" dirty="0">
              <a:latin typeface="+mn-ea"/>
              <a:ea typeface="+mn-ea"/>
            </a:rPr>
            <a:t>branch </a:t>
          </a:r>
        </a:p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latin typeface="+mn-ea"/>
              <a:ea typeface="+mn-ea"/>
            </a:rPr>
            <a:t>나눠서 </a:t>
          </a:r>
          <a:endParaRPr lang="en-US" altLang="ko-KR" sz="2200" kern="1200" dirty="0">
            <a:latin typeface="+mn-ea"/>
            <a:ea typeface="+mn-ea"/>
          </a:endParaRPr>
        </a:p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latin typeface="+mn-ea"/>
              <a:ea typeface="+mn-ea"/>
            </a:rPr>
            <a:t>형상관리</a:t>
          </a:r>
        </a:p>
      </dsp:txBody>
      <dsp:txXfrm>
        <a:off x="787082" y="3283621"/>
        <a:ext cx="2341135" cy="1560757"/>
      </dsp:txXfrm>
    </dsp:sp>
    <dsp:sp modelId="{D40707F2-6E01-4966-B69B-D5BE22CD729A}">
      <dsp:nvSpPr>
        <dsp:cNvPr id="0" name=""/>
        <dsp:cNvSpPr/>
      </dsp:nvSpPr>
      <dsp:spPr>
        <a:xfrm>
          <a:off x="3518406" y="3283621"/>
          <a:ext cx="3901892" cy="1560757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>
              <a:latin typeface="+mn-ea"/>
              <a:ea typeface="+mn-ea"/>
            </a:rPr>
            <a:t>기상</a:t>
          </a:r>
          <a:r>
            <a:rPr lang="en-US" altLang="ko-KR" sz="2200" kern="1200">
              <a:latin typeface="+mn-ea"/>
              <a:ea typeface="+mn-ea"/>
            </a:rPr>
            <a:t>, </a:t>
          </a:r>
          <a:r>
            <a:rPr lang="ko-KR" altLang="en-US" sz="2200" kern="1200">
              <a:latin typeface="+mn-ea"/>
              <a:ea typeface="+mn-ea"/>
            </a:rPr>
            <a:t>재난 </a:t>
          </a:r>
          <a:endParaRPr lang="en-US" altLang="ko-KR" sz="2200" kern="1200">
            <a:latin typeface="+mn-ea"/>
            <a:ea typeface="+mn-ea"/>
          </a:endParaRPr>
        </a:p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>
              <a:latin typeface="+mn-ea"/>
              <a:ea typeface="+mn-ea"/>
            </a:rPr>
            <a:t>데이터 수집</a:t>
          </a:r>
          <a:endParaRPr lang="ko-KR" altLang="en-US" sz="2200" kern="1200" dirty="0">
            <a:latin typeface="+mn-ea"/>
            <a:ea typeface="+mn-ea"/>
          </a:endParaRPr>
        </a:p>
      </dsp:txBody>
      <dsp:txXfrm>
        <a:off x="4298785" y="3283621"/>
        <a:ext cx="2341135" cy="1560757"/>
      </dsp:txXfrm>
    </dsp:sp>
    <dsp:sp modelId="{CC37A814-BAFE-4274-BB97-596691C580EA}">
      <dsp:nvSpPr>
        <dsp:cNvPr id="0" name=""/>
        <dsp:cNvSpPr/>
      </dsp:nvSpPr>
      <dsp:spPr>
        <a:xfrm>
          <a:off x="7030110" y="3283621"/>
          <a:ext cx="3901892" cy="1560757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>
              <a:latin typeface="+mn-ea"/>
              <a:ea typeface="+mn-ea"/>
            </a:rPr>
            <a:t>수집한 데이터</a:t>
          </a:r>
          <a:endParaRPr lang="en-US" altLang="ko-KR" sz="2200" kern="1200">
            <a:latin typeface="+mn-ea"/>
            <a:ea typeface="+mn-ea"/>
          </a:endParaRPr>
        </a:p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>
              <a:latin typeface="+mn-ea"/>
              <a:ea typeface="+mn-ea"/>
            </a:rPr>
            <a:t>전처리</a:t>
          </a:r>
          <a:endParaRPr lang="ko-KR" altLang="en-US" sz="2200" kern="1200" dirty="0">
            <a:latin typeface="+mn-ea"/>
            <a:ea typeface="+mn-ea"/>
          </a:endParaRPr>
        </a:p>
      </dsp:txBody>
      <dsp:txXfrm>
        <a:off x="7810489" y="3283621"/>
        <a:ext cx="2341135" cy="1560757"/>
      </dsp:txXfrm>
    </dsp:sp>
    <dsp:sp modelId="{94FFEA8A-FA30-4B82-97F1-5A90A2444B08}">
      <dsp:nvSpPr>
        <dsp:cNvPr id="0" name=""/>
        <dsp:cNvSpPr/>
      </dsp:nvSpPr>
      <dsp:spPr>
        <a:xfrm>
          <a:off x="10541813" y="3283621"/>
          <a:ext cx="3901892" cy="1560757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>
              <a:latin typeface="+mn-ea"/>
              <a:ea typeface="+mn-ea"/>
            </a:rPr>
            <a:t>재난</a:t>
          </a:r>
          <a:r>
            <a:rPr lang="en-US" altLang="ko-KR" sz="2200" kern="1200">
              <a:latin typeface="+mn-ea"/>
              <a:ea typeface="+mn-ea"/>
            </a:rPr>
            <a:t>, </a:t>
          </a:r>
          <a:r>
            <a:rPr lang="ko-KR" altLang="en-US" sz="2200" kern="1200">
              <a:latin typeface="+mn-ea"/>
              <a:ea typeface="+mn-ea"/>
            </a:rPr>
            <a:t>기후</a:t>
          </a:r>
          <a:endParaRPr lang="en-US" altLang="ko-KR" sz="2200" kern="1200">
            <a:latin typeface="+mn-ea"/>
            <a:ea typeface="+mn-ea"/>
          </a:endParaRPr>
        </a:p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>
              <a:latin typeface="+mn-ea"/>
              <a:ea typeface="+mn-ea"/>
            </a:rPr>
            <a:t>전처리 후</a:t>
          </a:r>
          <a:endParaRPr lang="en-US" altLang="ko-KR" sz="2200" kern="1200">
            <a:latin typeface="+mn-ea"/>
            <a:ea typeface="+mn-ea"/>
          </a:endParaRPr>
        </a:p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>
              <a:latin typeface="+mn-ea"/>
              <a:ea typeface="+mn-ea"/>
            </a:rPr>
            <a:t>데이터모델링</a:t>
          </a:r>
          <a:endParaRPr lang="ko-KR" altLang="en-US" sz="2200" kern="1200" dirty="0">
            <a:latin typeface="+mn-ea"/>
            <a:ea typeface="+mn-ea"/>
          </a:endParaRPr>
        </a:p>
      </dsp:txBody>
      <dsp:txXfrm>
        <a:off x="11322192" y="3283621"/>
        <a:ext cx="2341135" cy="1560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76CA8-93C0-4AC8-8486-528D87867135}">
      <dsp:nvSpPr>
        <dsp:cNvPr id="0" name=""/>
        <dsp:cNvSpPr/>
      </dsp:nvSpPr>
      <dsp:spPr>
        <a:xfrm>
          <a:off x="6703" y="3283621"/>
          <a:ext cx="3901892" cy="1560757"/>
        </a:xfrm>
        <a:prstGeom prst="chevron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latin typeface="+mn-ea"/>
              <a:ea typeface="+mn-ea"/>
            </a:rPr>
            <a:t>테마주</a:t>
          </a:r>
          <a:endParaRPr lang="en-US" altLang="ko-KR" sz="2400" kern="1200">
            <a:latin typeface="+mn-ea"/>
            <a:ea typeface="+mn-ea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latin typeface="+mn-ea"/>
              <a:ea typeface="+mn-ea"/>
            </a:rPr>
            <a:t>회사선정</a:t>
          </a:r>
          <a:endParaRPr lang="ko-KR" altLang="en-US" sz="2400" kern="1200" dirty="0">
            <a:latin typeface="+mn-ea"/>
            <a:ea typeface="+mn-ea"/>
          </a:endParaRPr>
        </a:p>
      </dsp:txBody>
      <dsp:txXfrm>
        <a:off x="787082" y="3283621"/>
        <a:ext cx="2341135" cy="1560757"/>
      </dsp:txXfrm>
    </dsp:sp>
    <dsp:sp modelId="{D40707F2-6E01-4966-B69B-D5BE22CD729A}">
      <dsp:nvSpPr>
        <dsp:cNvPr id="0" name=""/>
        <dsp:cNvSpPr/>
      </dsp:nvSpPr>
      <dsp:spPr>
        <a:xfrm>
          <a:off x="3518406" y="3283621"/>
          <a:ext cx="3901892" cy="1560757"/>
        </a:xfrm>
        <a:prstGeom prst="chevron">
          <a:avLst/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latin typeface="+mn-ea"/>
              <a:ea typeface="+mn-ea"/>
            </a:rPr>
            <a:t>선정한 회사</a:t>
          </a:r>
          <a:endParaRPr lang="en-US" altLang="ko-KR" sz="2400" kern="1200">
            <a:latin typeface="+mn-ea"/>
            <a:ea typeface="+mn-ea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latin typeface="+mn-ea"/>
              <a:ea typeface="+mn-ea"/>
            </a:rPr>
            <a:t>주가 지수 뽑기</a:t>
          </a:r>
          <a:endParaRPr lang="ko-KR" altLang="en-US" sz="2400" kern="1200" dirty="0">
            <a:latin typeface="+mn-ea"/>
            <a:ea typeface="+mn-ea"/>
          </a:endParaRPr>
        </a:p>
      </dsp:txBody>
      <dsp:txXfrm>
        <a:off x="4298785" y="3283621"/>
        <a:ext cx="2341135" cy="1560757"/>
      </dsp:txXfrm>
    </dsp:sp>
    <dsp:sp modelId="{CC37A814-BAFE-4274-BB97-596691C580EA}">
      <dsp:nvSpPr>
        <dsp:cNvPr id="0" name=""/>
        <dsp:cNvSpPr/>
      </dsp:nvSpPr>
      <dsp:spPr>
        <a:xfrm>
          <a:off x="7030110" y="3283621"/>
          <a:ext cx="3901892" cy="1560757"/>
        </a:xfrm>
        <a:prstGeom prst="chevron">
          <a:avLst/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latin typeface="+mn-ea"/>
              <a:ea typeface="+mn-ea"/>
            </a:rPr>
            <a:t>투자전략 세우기</a:t>
          </a:r>
          <a:endParaRPr lang="ko-KR" altLang="en-US" sz="2400" kern="1200" dirty="0">
            <a:latin typeface="+mn-ea"/>
            <a:ea typeface="+mn-ea"/>
          </a:endParaRPr>
        </a:p>
      </dsp:txBody>
      <dsp:txXfrm>
        <a:off x="7810489" y="3283621"/>
        <a:ext cx="2341135" cy="1560757"/>
      </dsp:txXfrm>
    </dsp:sp>
    <dsp:sp modelId="{94FFEA8A-FA30-4B82-97F1-5A90A2444B08}">
      <dsp:nvSpPr>
        <dsp:cNvPr id="0" name=""/>
        <dsp:cNvSpPr/>
      </dsp:nvSpPr>
      <dsp:spPr>
        <a:xfrm>
          <a:off x="10541813" y="3283621"/>
          <a:ext cx="3901892" cy="1560757"/>
        </a:xfrm>
        <a:prstGeom prst="chevron">
          <a:avLst/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+mn-ea"/>
              <a:ea typeface="+mn-ea"/>
            </a:rPr>
            <a:t>가상 투자 진행</a:t>
          </a:r>
        </a:p>
      </dsp:txBody>
      <dsp:txXfrm>
        <a:off x="11322192" y="3283621"/>
        <a:ext cx="2341135" cy="1560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9c9d21f7c_5_10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19c9d21f7c_5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9c9d21f7c_5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9c9d21f7c_5_16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9c9d21f7c_5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9c9d21f7c_5_16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9c9d21f7c_5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9c9d21f7c_5_34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9c9d21f7c_5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9c9d21f7c_5_3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9c9d21f7c_5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9c9d21f7c_5_29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9c9d21f7c_5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9c9d21f7c_5_29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07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9c9d21f7c_5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9c9d21f7c_5_30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9c9d21f7c_5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9c9d21f7c_5_29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05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9c9d21f7c_5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9c9d21f7c_5_29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473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9c9d21f7c_5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9c9d21f7c_5_3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9c9d21f7c_5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9c9d21f7c_5_47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9c9d21f7c_5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9c9d21f7c_5_3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9c9d21f7c_5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9c9d21f7c_5_36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9c9d21f7c_5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9c9d21f7c_5_4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9c9d21f7c_5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9c9d21f7c_5_50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9c9d21f7c_5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9c9d21f7c_5_4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935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9c9d21f7c_5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9c9d21f7c_5_4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499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9c9d21f7c_5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9c9d21f7c_5_4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89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9c9d21f7c_5_7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119c9d21f7c_5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9c9d21f7c_5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9c9d21f7c_5_3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c9d21f7c_5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9c9d21f7c_5_3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c9d21f7c_5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9c9d21f7c_5_3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026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c9d21f7c_5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9c9d21f7c_5_3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393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c9d21f7c_5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9c9d21f7c_5_3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381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c9d21f7c_5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9c9d21f7c_5_3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9595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c9d21f7c_5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9c9d21f7c_5_3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730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c9d21f7c_5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9c9d21f7c_5_3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181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c9d21f7c_5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9c9d21f7c_5_3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950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9c9d21f7c_5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9c9d21f7c_5_43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9c9d21f7c_5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9c9d21f7c_5_43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0636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9c9d21f7c_5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9c9d21f7c_5_43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844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9c9d21f7c_5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9c9d21f7c_5_43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74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9c9d21f7c_5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9c9d21f7c_5_43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2201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9c9d21f7c_5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9c9d21f7c_5_43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193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9c9d21f7c_5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9c9d21f7c_5_43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4564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9c9d21f7c_5_40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19c9d21f7c_5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9c9d21f7c_5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9c9d21f7c_5_4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630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9c9d21f7c_5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9c9d21f7c_5_4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9c9d21f7c_5_4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119c9d21f7c_5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9c9d21f7c_5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9c9d21f7c_5_4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536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9c9d21f7c_5_1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19c9d21f7c_5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15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9.png"/><Relationship Id="rId7" Type="http://schemas.openxmlformats.org/officeDocument/2006/relationships/image" Target="../media/image1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4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/>
        </p:nvSpPr>
        <p:spPr>
          <a:xfrm>
            <a:off x="-533817" y="3955287"/>
            <a:ext cx="19747903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700" b="1" i="0" u="none" strike="noStrike" cap="none">
                <a:solidFill>
                  <a:srgbClr val="478C5C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기후를 통한 주가 예측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16230600" y="8724900"/>
            <a:ext cx="3665543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0" i="0" u="none" strike="noStrike" cap="none">
                <a:solidFill>
                  <a:srgbClr val="478C5C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TeamC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2649200" y="9410700"/>
            <a:ext cx="4913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78C5C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김원중 류제우 유일심 이지혜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4572677" y="5997657"/>
            <a:ext cx="928702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478C5C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기후와 관련된 현상들과 주가의 연관성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889761" y="766745"/>
            <a:ext cx="73658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78C5C"/>
                </a:solidFill>
                <a:latin typeface="Arial"/>
                <a:ea typeface="Arial"/>
                <a:cs typeface="Arial"/>
                <a:sym typeface="Arial"/>
              </a:rPr>
              <a:t>TeamC 'SecondProject'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600" y="5324890"/>
            <a:ext cx="10834703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75360" y="-469646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74460" y="3186922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/>
        </p:nvSpPr>
        <p:spPr>
          <a:xfrm>
            <a:off x="5673760" y="2259336"/>
            <a:ext cx="6940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0777" y="3637984"/>
            <a:ext cx="4928631" cy="17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85954" y="-932374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34989" y="2822406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 txBox="1"/>
          <p:nvPr/>
        </p:nvSpPr>
        <p:spPr>
          <a:xfrm>
            <a:off x="7278450" y="4493175"/>
            <a:ext cx="800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소스 및 </a:t>
            </a:r>
            <a:r>
              <a:rPr lang="ko-KR"/>
              <a:t> </a:t>
            </a:r>
            <a:r>
              <a:rPr lang="ko-KR" sz="28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적용기술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7278457" y="5295063"/>
            <a:ext cx="370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순서도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7307857" y="6123063"/>
            <a:ext cx="370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23889" y="3111142"/>
            <a:ext cx="5132359" cy="513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104069" y="3198023"/>
            <a:ext cx="5132359" cy="513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563979" y="3198023"/>
            <a:ext cx="5132359" cy="5132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4"/>
          <p:cNvGrpSpPr/>
          <p:nvPr/>
        </p:nvGrpSpPr>
        <p:grpSpPr>
          <a:xfrm>
            <a:off x="1515516" y="3785943"/>
            <a:ext cx="1060810" cy="1060810"/>
            <a:chOff x="1515515" y="4505047"/>
            <a:chExt cx="1189439" cy="1189439"/>
          </a:xfrm>
        </p:grpSpPr>
        <p:pic>
          <p:nvPicPr>
            <p:cNvPr id="255" name="Google Shape;255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15515" y="4505047"/>
              <a:ext cx="1189439" cy="1189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27111" y="4663285"/>
              <a:ext cx="566247" cy="8729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" name="Google Shape;257;p24"/>
          <p:cNvGrpSpPr/>
          <p:nvPr/>
        </p:nvGrpSpPr>
        <p:grpSpPr>
          <a:xfrm>
            <a:off x="12380491" y="3785942"/>
            <a:ext cx="1189439" cy="1189439"/>
            <a:chOff x="12380491" y="4505047"/>
            <a:chExt cx="1189439" cy="1189439"/>
          </a:xfrm>
        </p:grpSpPr>
        <p:pic>
          <p:nvPicPr>
            <p:cNvPr id="258" name="Google Shape;258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380491" y="4505047"/>
              <a:ext cx="1189439" cy="1189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608744" y="4691533"/>
              <a:ext cx="705611" cy="8447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24"/>
          <p:cNvGrpSpPr/>
          <p:nvPr/>
        </p:nvGrpSpPr>
        <p:grpSpPr>
          <a:xfrm>
            <a:off x="7021835" y="3785942"/>
            <a:ext cx="1189439" cy="1189439"/>
            <a:chOff x="7021835" y="4505047"/>
            <a:chExt cx="1189439" cy="1189439"/>
          </a:xfrm>
        </p:grpSpPr>
        <p:pic>
          <p:nvPicPr>
            <p:cNvPr id="261" name="Google Shape;261;p2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021835" y="4505047"/>
              <a:ext cx="1189439" cy="1189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66192" y="4696140"/>
              <a:ext cx="861110" cy="8401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24"/>
          <p:cNvSpPr txBox="1"/>
          <p:nvPr/>
        </p:nvSpPr>
        <p:spPr>
          <a:xfrm>
            <a:off x="2903876" y="3931085"/>
            <a:ext cx="3641328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확보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8446086" y="3931085"/>
            <a:ext cx="3791178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13806762" y="3931085"/>
            <a:ext cx="249804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 및 시각화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p24" descr="Python으로 웹 스크레이퍼를 구축하는 데 필요한 유일한 단계별 가이드"/>
          <p:cNvPicPr preferRelativeResize="0"/>
          <p:nvPr/>
        </p:nvPicPr>
        <p:blipFill rotWithShape="1">
          <a:blip r:embed="rId11">
            <a:alphaModFix/>
          </a:blip>
          <a:srcRect l="18547" t="40643" r="61802"/>
          <a:stretch/>
        </p:blipFill>
        <p:spPr>
          <a:xfrm>
            <a:off x="1742146" y="5077883"/>
            <a:ext cx="1618347" cy="190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 descr="Python으로 웹 스크레이퍼를 구축하는 데 필요한 유일한 단계별 가이드"/>
          <p:cNvPicPr preferRelativeResize="0"/>
          <p:nvPr/>
        </p:nvPicPr>
        <p:blipFill rotWithShape="1">
          <a:blip r:embed="rId12">
            <a:alphaModFix/>
          </a:blip>
          <a:srcRect l="34628" r="31951" b="69813"/>
          <a:stretch/>
        </p:blipFill>
        <p:spPr>
          <a:xfrm>
            <a:off x="2432161" y="6944698"/>
            <a:ext cx="2366299" cy="83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 descr="WorkingWithPython - Page 2 of 2 - 파이썬 실무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597130" y="4871064"/>
            <a:ext cx="2042892" cy="112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 descr="Project Jupyter | Hom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38911" y="6258921"/>
            <a:ext cx="1377203" cy="72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 descr="Python으로 웹 스크레이퍼를 구축하는 데 필요한 유일한 단계별 가이드"/>
          <p:cNvPicPr preferRelativeResize="0"/>
          <p:nvPr/>
        </p:nvPicPr>
        <p:blipFill rotWithShape="1">
          <a:blip r:embed="rId15">
            <a:alphaModFix/>
          </a:blip>
          <a:srcRect l="6847" t="14524" r="57216" b="46403"/>
          <a:stretch/>
        </p:blipFill>
        <p:spPr>
          <a:xfrm>
            <a:off x="7733607" y="6886756"/>
            <a:ext cx="2391622" cy="101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 descr="Python으로 웹 스크레이퍼를 구축하는 데 필요한 유일한 단계별 가이드"/>
          <p:cNvPicPr preferRelativeResize="0"/>
          <p:nvPr/>
        </p:nvPicPr>
        <p:blipFill rotWithShape="1">
          <a:blip r:embed="rId16">
            <a:alphaModFix/>
          </a:blip>
          <a:srcRect l="60825" t="20263" r="8342" b="47657"/>
          <a:stretch/>
        </p:blipFill>
        <p:spPr>
          <a:xfrm>
            <a:off x="8709042" y="6000581"/>
            <a:ext cx="2601097" cy="105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 descr="윈도우10에 파이썬 2.7 설치하기 — The S/W Developer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727594" y="5076069"/>
            <a:ext cx="2954447" cy="142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 descr="Matplotlib スタイルによるグラフの見た目の変更 – Helve Tech Blo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527709" y="4975161"/>
            <a:ext cx="1573291" cy="157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 descr="Python Bootcamp for Data Science 2021 Numpy Pandas &amp;amp; Seaborn"/>
          <p:cNvPicPr preferRelativeResize="0"/>
          <p:nvPr/>
        </p:nvPicPr>
        <p:blipFill rotWithShape="1">
          <a:blip r:embed="rId19">
            <a:alphaModFix/>
          </a:blip>
          <a:srcRect l="39965" t="33945" r="37858" b="25754"/>
          <a:stretch/>
        </p:blipFill>
        <p:spPr>
          <a:xfrm>
            <a:off x="14961095" y="4569629"/>
            <a:ext cx="1573291" cy="160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 descr="플로틀리(Plotly) - 파이썬 데이터 시각화 - 정우일 블로그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2782785" y="6664123"/>
            <a:ext cx="1344834" cy="129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 descr="머신러닝 Scikit-Learn 사용법 요약 - 아무튼 워라밸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3422545" y="5589567"/>
            <a:ext cx="4285974" cy="285731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/>
        </p:nvSpPr>
        <p:spPr>
          <a:xfrm>
            <a:off x="1008274" y="722725"/>
            <a:ext cx="11926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소스 및 적용기술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9682050" y="133832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9" name="Google Shape;279;p2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순서도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121" y="2942633"/>
            <a:ext cx="16262974" cy="6280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F78AD540-8BDE-47F6-9A23-82954DD4A5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680248"/>
              </p:ext>
            </p:extLst>
          </p:nvPr>
        </p:nvGraphicFramePr>
        <p:xfrm>
          <a:off x="1766403" y="741912"/>
          <a:ext cx="1445041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6" name="다이어그램 25">
            <a:extLst>
              <a:ext uri="{FF2B5EF4-FFF2-40B4-BE49-F238E27FC236}">
                <a16:creationId xmlns:a16="http://schemas.microsoft.com/office/drawing/2014/main" id="{23C0711B-5116-4789-B060-0C79B93CA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9508979"/>
              </p:ext>
            </p:extLst>
          </p:nvPr>
        </p:nvGraphicFramePr>
        <p:xfrm>
          <a:off x="1614011" y="2942633"/>
          <a:ext cx="1445041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0" name="Google Shape;3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 txBox="1"/>
          <p:nvPr/>
        </p:nvSpPr>
        <p:spPr>
          <a:xfrm>
            <a:off x="1008282" y="2292210"/>
            <a:ext cx="513235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arenR"/>
            </a:pPr>
            <a:r>
              <a:rPr lang="ko-KR" sz="2400" b="1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기상,재난</a:t>
            </a:r>
            <a:r>
              <a:rPr lang="ko-KR" sz="2400" b="1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데이터 수집</a:t>
            </a:r>
            <a:endParaRPr sz="2400" b="1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312" name="Google Shape;31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57239" y="2888037"/>
            <a:ext cx="5132359" cy="714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32829" y="3979506"/>
            <a:ext cx="7141539" cy="513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5692738" y="3979508"/>
            <a:ext cx="7141539" cy="513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/>
        </p:nvPicPr>
        <p:blipFill rotWithShape="1">
          <a:blip r:embed="rId6">
            <a:alphaModFix/>
          </a:blip>
          <a:srcRect l="7576" t="14566" r="75326" b="73841"/>
          <a:stretch/>
        </p:blipFill>
        <p:spPr>
          <a:xfrm>
            <a:off x="7682351" y="3271407"/>
            <a:ext cx="3121255" cy="9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/>
          <p:cNvPicPr preferRelativeResize="0"/>
          <p:nvPr/>
        </p:nvPicPr>
        <p:blipFill rotWithShape="1">
          <a:blip r:embed="rId7">
            <a:alphaModFix/>
          </a:blip>
          <a:srcRect l="33249" t="17330" r="33695" b="64333"/>
          <a:stretch/>
        </p:blipFill>
        <p:spPr>
          <a:xfrm>
            <a:off x="2000834" y="3271407"/>
            <a:ext cx="3459337" cy="9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6"/>
          <p:cNvPicPr preferRelativeResize="0"/>
          <p:nvPr/>
        </p:nvPicPr>
        <p:blipFill rotWithShape="1">
          <a:blip r:embed="rId8">
            <a:alphaModFix/>
          </a:blip>
          <a:srcRect l="14478" t="12960" r="67083" b="79258"/>
          <a:stretch/>
        </p:blipFill>
        <p:spPr>
          <a:xfrm>
            <a:off x="12542200" y="3377432"/>
            <a:ext cx="4362451" cy="9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6"/>
          <p:cNvSpPr txBox="1"/>
          <p:nvPr/>
        </p:nvSpPr>
        <p:spPr>
          <a:xfrm>
            <a:off x="7082288" y="4171150"/>
            <a:ext cx="4362300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일일 국내 기후 데이터 수집(관측소 개수는 총 108개, 너무 많아 기상 예보에 활용(K-</a:t>
            </a:r>
            <a:r>
              <a:rPr lang="ko-KR" sz="2400" dirty="0" err="1">
                <a:solidFill>
                  <a:schemeClr val="dk1"/>
                </a:solidFill>
                <a:latin typeface="+mn-ea"/>
                <a:ea typeface="+mn-ea"/>
              </a:rPr>
              <a:t>Weather</a:t>
            </a: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 기준)되는 주요 관측소로 압축하여 8개의 관측소에서 기록된 데이터 수집, 1980~</a:t>
            </a:r>
            <a:endParaRPr sz="24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1331151" y="4238857"/>
            <a:ext cx="4725056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일일 대한민국 재난기후 수집 (폭염 , 한파,, 열대야 ,1973~</a:t>
            </a:r>
            <a:endParaRPr sz="24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일일 기후데이터 수집</a:t>
            </a:r>
            <a:endParaRPr lang="en-US" altLang="ko-KR" sz="24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(</a:t>
            </a:r>
            <a:r>
              <a:rPr lang="ko-KR" sz="2400" dirty="0" err="1">
                <a:solidFill>
                  <a:schemeClr val="dk1"/>
                </a:solidFill>
                <a:latin typeface="+mn-ea"/>
                <a:ea typeface="+mn-ea"/>
              </a:rPr>
              <a:t>한국,러시아,일본,중곡,북한</a:t>
            </a: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,</a:t>
            </a:r>
            <a:endParaRPr lang="en-US" altLang="ko-KR" sz="24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	</a:t>
            </a: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1980~ 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)</a:t>
            </a:r>
            <a:endParaRPr sz="24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일일 재난 데이터 수집(장마csv,황사csv,1980~)</a:t>
            </a:r>
            <a:endParaRPr sz="24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일일 자외선 데이터 수집 </a:t>
            </a:r>
            <a:endParaRPr sz="24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12542338" y="4344882"/>
            <a:ext cx="4362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2400" dirty="0">
                <a:solidFill>
                  <a:schemeClr val="dk1"/>
                </a:solidFill>
                <a:latin typeface="+mj-ea"/>
                <a:ea typeface="+mj-ea"/>
              </a:rPr>
              <a:t>국가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sz="2400" dirty="0">
                <a:solidFill>
                  <a:schemeClr val="dk1"/>
                </a:solidFill>
                <a:latin typeface="+mj-ea"/>
                <a:ea typeface="+mj-ea"/>
              </a:rPr>
              <a:t>가축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sz="2400" dirty="0">
                <a:solidFill>
                  <a:schemeClr val="dk1"/>
                </a:solidFill>
                <a:latin typeface="+mj-ea"/>
                <a:ea typeface="+mj-ea"/>
              </a:rPr>
              <a:t>방역시스템에서 일일 전염병데이터 </a:t>
            </a:r>
            <a:r>
              <a:rPr lang="ko-KR" sz="2400" dirty="0" err="1">
                <a:solidFill>
                  <a:schemeClr val="dk1"/>
                </a:solidFill>
                <a:latin typeface="+mj-ea"/>
                <a:ea typeface="+mj-ea"/>
              </a:rPr>
              <a:t>크롤링</a:t>
            </a:r>
            <a:endParaRPr sz="24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2591A6-1791-4D97-891C-0EF9D145E9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0368" y="5915881"/>
            <a:ext cx="3086100" cy="1085850"/>
          </a:xfrm>
          <a:prstGeom prst="rect">
            <a:avLst/>
          </a:prstGeom>
        </p:spPr>
      </p:pic>
      <p:sp>
        <p:nvSpPr>
          <p:cNvPr id="17" name="Google Shape;320;p26">
            <a:extLst>
              <a:ext uri="{FF2B5EF4-FFF2-40B4-BE49-F238E27FC236}">
                <a16:creationId xmlns:a16="http://schemas.microsoft.com/office/drawing/2014/main" id="{9109CE95-9BA5-41D2-828B-C9A7DB36FC38}"/>
              </a:ext>
            </a:extLst>
          </p:cNvPr>
          <p:cNvSpPr txBox="1"/>
          <p:nvPr/>
        </p:nvSpPr>
        <p:spPr>
          <a:xfrm>
            <a:off x="12542338" y="7449333"/>
            <a:ext cx="4362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altLang="en-US" sz="2400" dirty="0">
                <a:solidFill>
                  <a:schemeClr val="dk1"/>
                </a:solidFill>
                <a:latin typeface="+mn-ea"/>
                <a:ea typeface="+mn-ea"/>
              </a:rPr>
              <a:t>일일 재난 데이터 수집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(</a:t>
            </a:r>
            <a:r>
              <a:rPr lang="ko-KR" altLang="en-US" sz="2400" dirty="0">
                <a:solidFill>
                  <a:schemeClr val="dk1"/>
                </a:solidFill>
                <a:latin typeface="+mn-ea"/>
                <a:ea typeface="+mn-ea"/>
              </a:rPr>
              <a:t>산림청 산불현황파일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)</a:t>
            </a:r>
            <a:endParaRPr lang="ko-KR" altLang="en-US" sz="24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8DC551-68CC-4E58-96C0-D687FAAB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5" y="3222797"/>
            <a:ext cx="8719575" cy="6424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57157B-E53E-4E26-87F9-60716008E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474" y="3222797"/>
            <a:ext cx="8734903" cy="6424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352;p30">
            <a:extLst>
              <a:ext uri="{FF2B5EF4-FFF2-40B4-BE49-F238E27FC236}">
                <a16:creationId xmlns:a16="http://schemas.microsoft.com/office/drawing/2014/main" id="{32CE2CC6-2401-454A-9444-715F4DD8EA5C}"/>
              </a:ext>
            </a:extLst>
          </p:cNvPr>
          <p:cNvSpPr txBox="1"/>
          <p:nvPr/>
        </p:nvSpPr>
        <p:spPr>
          <a:xfrm>
            <a:off x="907378" y="390484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Google Shape;354;p30">
            <a:extLst>
              <a:ext uri="{FF2B5EF4-FFF2-40B4-BE49-F238E27FC236}">
                <a16:creationId xmlns:a16="http://schemas.microsoft.com/office/drawing/2014/main" id="{47FA344F-E597-4E03-821F-428A9737C9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907368" y="1530438"/>
            <a:ext cx="7006304" cy="19213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62;p37">
            <a:extLst>
              <a:ext uri="{FF2B5EF4-FFF2-40B4-BE49-F238E27FC236}">
                <a16:creationId xmlns:a16="http://schemas.microsoft.com/office/drawing/2014/main" id="{8D0BD56E-F42E-441A-9B1A-1BA065D98DC8}"/>
              </a:ext>
            </a:extLst>
          </p:cNvPr>
          <p:cNvSpPr txBox="1"/>
          <p:nvPr/>
        </p:nvSpPr>
        <p:spPr>
          <a:xfrm>
            <a:off x="768096" y="1764158"/>
            <a:ext cx="74535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2)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우리나라 및 주변국 위치 확인 및 선출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3DF00-B478-461C-85C8-00B6DA292D58}"/>
              </a:ext>
            </a:extLst>
          </p:cNvPr>
          <p:cNvSpPr txBox="1"/>
          <p:nvPr/>
        </p:nvSpPr>
        <p:spPr>
          <a:xfrm>
            <a:off x="9493617" y="1815199"/>
            <a:ext cx="8318574" cy="1128963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  <a:cs typeface="Calibri"/>
                <a:sym typeface="Calibri"/>
              </a:rPr>
              <a:t>카카오 </a:t>
            </a:r>
            <a:r>
              <a:rPr lang="en-US" altLang="ko-KR" sz="2400" b="1" dirty="0" err="1">
                <a:solidFill>
                  <a:schemeClr val="tx1"/>
                </a:solidFill>
                <a:latin typeface="+mn-ea"/>
                <a:ea typeface="+mn-ea"/>
                <a:cs typeface="Calibri"/>
                <a:sym typeface="Calibri"/>
              </a:rPr>
              <a:t>api</a:t>
            </a:r>
            <a:r>
              <a:rPr lang="ko-KR" altLang="en-US" sz="2400" b="1" dirty="0" err="1">
                <a:solidFill>
                  <a:schemeClr val="tx1"/>
                </a:solidFill>
                <a:latin typeface="+mn-ea"/>
                <a:ea typeface="+mn-ea"/>
                <a:cs typeface="Calibri"/>
                <a:sym typeface="Calibri"/>
              </a:rPr>
              <a:t>를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  <a:cs typeface="Calibri"/>
                <a:sym typeface="Calibri"/>
              </a:rPr>
              <a:t> 활용하여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  <a:cs typeface="Calibri"/>
                <a:sym typeface="Calibri"/>
              </a:rPr>
              <a:t>Folium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  <a:cs typeface="Calibri"/>
                <a:sym typeface="Calibri"/>
              </a:rPr>
              <a:t>모듈을 사용하여 우리나라 기후 측정 위치 표시</a:t>
            </a:r>
          </a:p>
        </p:txBody>
      </p:sp>
    </p:spTree>
    <p:extLst>
      <p:ext uri="{BB962C8B-B14F-4D97-AF65-F5344CB8AC3E}">
        <p14:creationId xmlns:p14="http://schemas.microsoft.com/office/powerpoint/2010/main" val="219904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539CEB-88C5-4E5D-9F5A-98AE15889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361" y="2688661"/>
            <a:ext cx="12563627" cy="7285097"/>
          </a:xfrm>
          <a:prstGeom prst="rect">
            <a:avLst/>
          </a:prstGeom>
        </p:spPr>
      </p:pic>
      <p:sp>
        <p:nvSpPr>
          <p:cNvPr id="7" name="Google Shape;462;p37">
            <a:extLst>
              <a:ext uri="{FF2B5EF4-FFF2-40B4-BE49-F238E27FC236}">
                <a16:creationId xmlns:a16="http://schemas.microsoft.com/office/drawing/2014/main" id="{209AAC88-B8F0-4D9D-966F-F5C067C4B5A1}"/>
              </a:ext>
            </a:extLst>
          </p:cNvPr>
          <p:cNvSpPr txBox="1"/>
          <p:nvPr/>
        </p:nvSpPr>
        <p:spPr>
          <a:xfrm>
            <a:off x="1008267" y="2149844"/>
            <a:ext cx="74535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2)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우리나라 및 주변국 위치 확인 및 선출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5" name="Google Shape;34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77BF88-59B0-4713-96C3-D8C2BB86C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41" y="4408312"/>
            <a:ext cx="7959945" cy="4540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B3632E-85DF-4E37-87B7-33FE402B2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230625"/>
            <a:ext cx="8306224" cy="3805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0BED20-ED66-47CD-8877-C1FB5F3A1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122" y="5989657"/>
            <a:ext cx="6647273" cy="4069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328;p27">
            <a:extLst>
              <a:ext uri="{FF2B5EF4-FFF2-40B4-BE49-F238E27FC236}">
                <a16:creationId xmlns:a16="http://schemas.microsoft.com/office/drawing/2014/main" id="{E229B861-CE88-45AD-AEA3-02E410E0552B}"/>
              </a:ext>
            </a:extLst>
          </p:cNvPr>
          <p:cNvSpPr txBox="1"/>
          <p:nvPr/>
        </p:nvSpPr>
        <p:spPr>
          <a:xfrm>
            <a:off x="1008281" y="2087775"/>
            <a:ext cx="780189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3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수집한 데이터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전처리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-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우리나라기후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AEC6B-BB16-44B0-BAD9-F604331C3967}"/>
              </a:ext>
            </a:extLst>
          </p:cNvPr>
          <p:cNvSpPr txBox="1"/>
          <p:nvPr/>
        </p:nvSpPr>
        <p:spPr>
          <a:xfrm>
            <a:off x="1196333" y="3166986"/>
            <a:ext cx="6426759" cy="954107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기상청에서 받은 기후데이터 중 팀원과 </a:t>
            </a:r>
            <a:endParaRPr lang="en-US" altLang="ko-KR" sz="2800" dirty="0"/>
          </a:p>
          <a:p>
            <a:r>
              <a:rPr lang="ko-KR" altLang="en-US" sz="2800" dirty="0"/>
              <a:t>공통적으로 사용할 </a:t>
            </a:r>
            <a:r>
              <a:rPr lang="en-US" altLang="ko-KR" sz="2800" dirty="0"/>
              <a:t>feature</a:t>
            </a:r>
            <a:r>
              <a:rPr lang="ko-KR" altLang="en-US" sz="2800" dirty="0"/>
              <a:t>만 불러오기</a:t>
            </a:r>
            <a:endParaRPr lang="en-US" altLang="ko-KR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D0782-F6DA-4082-915C-89F42649FEF6}"/>
              </a:ext>
            </a:extLst>
          </p:cNvPr>
          <p:cNvSpPr txBox="1"/>
          <p:nvPr/>
        </p:nvSpPr>
        <p:spPr>
          <a:xfrm>
            <a:off x="9259197" y="491335"/>
            <a:ext cx="8622873" cy="523220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지역별로 데이터를 뽑아 특성에 따라 </a:t>
            </a:r>
            <a:r>
              <a:rPr lang="en-US" altLang="ko-KR" sz="2800" dirty="0"/>
              <a:t>Nan</a:t>
            </a:r>
            <a:r>
              <a:rPr lang="ko-KR" altLang="en-US" sz="2800" dirty="0"/>
              <a:t>값 </a:t>
            </a:r>
            <a:r>
              <a:rPr lang="ko-KR" altLang="en-US" sz="2800" dirty="0" err="1"/>
              <a:t>채워주기</a:t>
            </a:r>
            <a:endParaRPr lang="en-US" altLang="ko-KR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C4D7B-290C-4044-AF49-14C7639232B2}"/>
              </a:ext>
            </a:extLst>
          </p:cNvPr>
          <p:cNvSpPr txBox="1"/>
          <p:nvPr/>
        </p:nvSpPr>
        <p:spPr>
          <a:xfrm>
            <a:off x="9259197" y="5249598"/>
            <a:ext cx="6668813" cy="523220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각 지역데이터를 하나로 </a:t>
            </a:r>
            <a:r>
              <a:rPr lang="en-US" altLang="ko-KR" sz="2800" dirty="0" err="1"/>
              <a:t>concat</a:t>
            </a:r>
            <a:r>
              <a:rPr lang="ko-KR" altLang="en-US" sz="2800" dirty="0"/>
              <a:t>하여 완성</a:t>
            </a:r>
            <a:endParaRPr lang="en-US" altLang="ko-KR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7"/>
          <p:cNvSpPr txBox="1"/>
          <p:nvPr/>
        </p:nvSpPr>
        <p:spPr>
          <a:xfrm>
            <a:off x="1008281" y="2087775"/>
            <a:ext cx="59585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3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수집한 데이터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전처리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-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5289820" y="2104247"/>
            <a:ext cx="8977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latin typeface="+mj-ea"/>
                <a:ea typeface="+mj-ea"/>
                <a:cs typeface="Calibri"/>
                <a:sym typeface="Calibri"/>
              </a:rPr>
              <a:t>기후 - 주변국기후</a:t>
            </a:r>
            <a:endParaRPr sz="2800" dirty="0"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A8D685-E2A5-49C4-A31B-A32AB20CA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89" y="3069075"/>
            <a:ext cx="9934575" cy="4476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EC097B-D1DA-407D-A653-E483C542F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46" y="7958130"/>
            <a:ext cx="10410825" cy="198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E6F73-A974-4CF6-89FC-9270551F26BD}"/>
              </a:ext>
            </a:extLst>
          </p:cNvPr>
          <p:cNvSpPr txBox="1"/>
          <p:nvPr/>
        </p:nvSpPr>
        <p:spPr>
          <a:xfrm>
            <a:off x="12409714" y="4329994"/>
            <a:ext cx="4761240" cy="1301703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1996</a:t>
            </a:r>
            <a:r>
              <a:rPr lang="ko-KR" altLang="en-US" sz="2800" dirty="0">
                <a:latin typeface="+mj-ea"/>
                <a:ea typeface="+mj-ea"/>
              </a:rPr>
              <a:t>년</a:t>
            </a:r>
            <a:r>
              <a:rPr lang="en-US" altLang="ko-KR" sz="2800" dirty="0">
                <a:latin typeface="+mj-ea"/>
                <a:ea typeface="+mj-ea"/>
              </a:rPr>
              <a:t>~ </a:t>
            </a:r>
            <a:r>
              <a:rPr lang="ko-KR" altLang="en-US" sz="2800" dirty="0">
                <a:latin typeface="+mj-ea"/>
                <a:ea typeface="+mj-ea"/>
              </a:rPr>
              <a:t>러시아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>
                <a:latin typeface="+mj-ea"/>
                <a:ea typeface="+mj-ea"/>
              </a:rPr>
              <a:t>일본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>
                <a:latin typeface="+mj-ea"/>
                <a:ea typeface="+mj-ea"/>
              </a:rPr>
              <a:t>중국 </a:t>
            </a:r>
            <a:endParaRPr lang="en-US" altLang="ko-KR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기후 데이터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3D07BDB-7264-48CF-8496-99F4593868F5}"/>
              </a:ext>
            </a:extLst>
          </p:cNvPr>
          <p:cNvCxnSpPr/>
          <p:nvPr/>
        </p:nvCxnSpPr>
        <p:spPr>
          <a:xfrm>
            <a:off x="10841971" y="4980846"/>
            <a:ext cx="958143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0D9B39-075C-42A4-B417-49831A475926}"/>
              </a:ext>
            </a:extLst>
          </p:cNvPr>
          <p:cNvSpPr txBox="1"/>
          <p:nvPr/>
        </p:nvSpPr>
        <p:spPr>
          <a:xfrm>
            <a:off x="13001524" y="8321422"/>
            <a:ext cx="4477509" cy="655372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1996</a:t>
            </a:r>
            <a:r>
              <a:rPr lang="ko-KR" altLang="en-US" sz="2800" dirty="0">
                <a:latin typeface="+mj-ea"/>
                <a:ea typeface="+mj-ea"/>
              </a:rPr>
              <a:t>년</a:t>
            </a:r>
            <a:r>
              <a:rPr lang="en-US" altLang="ko-KR" sz="2800" dirty="0">
                <a:latin typeface="+mj-ea"/>
                <a:ea typeface="+mj-ea"/>
              </a:rPr>
              <a:t>~ </a:t>
            </a:r>
            <a:r>
              <a:rPr lang="ko-KR" altLang="en-US" sz="2800" dirty="0">
                <a:latin typeface="+mj-ea"/>
                <a:ea typeface="+mj-ea"/>
              </a:rPr>
              <a:t>북한 기후 데이터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5008385-BFD7-46C1-8FC7-7F4C8E051AE9}"/>
              </a:ext>
            </a:extLst>
          </p:cNvPr>
          <p:cNvCxnSpPr/>
          <p:nvPr/>
        </p:nvCxnSpPr>
        <p:spPr>
          <a:xfrm>
            <a:off x="11291914" y="8972274"/>
            <a:ext cx="958143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7"/>
          <p:cNvSpPr txBox="1"/>
          <p:nvPr/>
        </p:nvSpPr>
        <p:spPr>
          <a:xfrm>
            <a:off x="1008281" y="2087775"/>
            <a:ext cx="59585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3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수집한 데이터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전처리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-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5438232" y="2114905"/>
            <a:ext cx="8977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latin typeface="+mj-ea"/>
                <a:ea typeface="+mj-ea"/>
                <a:cs typeface="Calibri"/>
                <a:sym typeface="Calibri"/>
              </a:rPr>
              <a:t>기후 - 주변국기후</a:t>
            </a:r>
            <a:endParaRPr sz="2800" dirty="0"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F5F035-64BC-4785-9EA6-BFDA6E8C8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07" y="2892528"/>
            <a:ext cx="9039225" cy="3324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8A779-48B9-488A-BC8A-A5B515569FC4}"/>
              </a:ext>
            </a:extLst>
          </p:cNvPr>
          <p:cNvSpPr txBox="1"/>
          <p:nvPr/>
        </p:nvSpPr>
        <p:spPr>
          <a:xfrm>
            <a:off x="12225405" y="2539444"/>
            <a:ext cx="4924746" cy="2594365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각 나라별 남</a:t>
            </a:r>
            <a:r>
              <a:rPr lang="en-US" altLang="ko-KR" sz="2800" dirty="0">
                <a:latin typeface="+mj-ea"/>
                <a:ea typeface="+mj-ea"/>
              </a:rPr>
              <a:t>,</a:t>
            </a:r>
            <a:r>
              <a:rPr lang="ko-KR" altLang="en-US" sz="2800" dirty="0">
                <a:latin typeface="+mj-ea"/>
                <a:ea typeface="+mj-ea"/>
              </a:rPr>
              <a:t>북 또는 동</a:t>
            </a:r>
            <a:r>
              <a:rPr lang="en-US" altLang="ko-KR" sz="2800" dirty="0">
                <a:latin typeface="+mj-ea"/>
                <a:ea typeface="+mj-ea"/>
              </a:rPr>
              <a:t>,</a:t>
            </a:r>
            <a:r>
              <a:rPr lang="ko-KR" altLang="en-US" sz="2800" dirty="0">
                <a:latin typeface="+mj-ea"/>
                <a:ea typeface="+mj-ea"/>
              </a:rPr>
              <a:t>서로 </a:t>
            </a:r>
            <a:endParaRPr lang="en-US" altLang="ko-KR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구분하여 군집하고 </a:t>
            </a:r>
            <a:endParaRPr lang="en-US" altLang="ko-KR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군집번호를 부여해서 </a:t>
            </a:r>
            <a:endParaRPr lang="en-US" altLang="ko-KR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하나의 </a:t>
            </a:r>
            <a:r>
              <a:rPr lang="en-US" altLang="ko-KR" sz="2800" dirty="0">
                <a:latin typeface="+mj-ea"/>
                <a:ea typeface="+mj-ea"/>
              </a:rPr>
              <a:t>CSV</a:t>
            </a:r>
            <a:r>
              <a:rPr lang="ko-KR" altLang="en-US" sz="2800" dirty="0">
                <a:latin typeface="+mj-ea"/>
                <a:ea typeface="+mj-ea"/>
              </a:rPr>
              <a:t>파일로 만들었다</a:t>
            </a:r>
            <a:r>
              <a:rPr lang="en-US" altLang="ko-KR" sz="2800" dirty="0">
                <a:latin typeface="+mj-ea"/>
                <a:ea typeface="+mj-ea"/>
              </a:rPr>
              <a:t>.</a:t>
            </a:r>
            <a:endParaRPr lang="ko-KR" altLang="en-US" sz="2800" dirty="0"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B863AC1-871A-465B-8B1A-D82358B141BA}"/>
              </a:ext>
            </a:extLst>
          </p:cNvPr>
          <p:cNvCxnSpPr/>
          <p:nvPr/>
        </p:nvCxnSpPr>
        <p:spPr>
          <a:xfrm>
            <a:off x="10362899" y="3836627"/>
            <a:ext cx="958143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6CDE5F8-BE71-4FC0-BAB7-DBB524B9D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219" y="7153975"/>
            <a:ext cx="10128667" cy="2378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E21671-E9F6-4838-8FB1-9D347CBAB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853" y="4694218"/>
            <a:ext cx="2717120" cy="221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E804BFD-273D-4355-8822-C28284F43D07}"/>
              </a:ext>
            </a:extLst>
          </p:cNvPr>
          <p:cNvSpPr/>
          <p:nvPr/>
        </p:nvSpPr>
        <p:spPr>
          <a:xfrm>
            <a:off x="6691086" y="7908247"/>
            <a:ext cx="928914" cy="870251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2B665-4BB1-4DEB-84BA-524DD3726447}"/>
              </a:ext>
            </a:extLst>
          </p:cNvPr>
          <p:cNvSpPr txBox="1"/>
          <p:nvPr/>
        </p:nvSpPr>
        <p:spPr>
          <a:xfrm>
            <a:off x="299944" y="6803972"/>
            <a:ext cx="6042039" cy="3240695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+mj-ea"/>
                <a:ea typeface="+mj-ea"/>
              </a:rPr>
              <a:t>비어있는</a:t>
            </a:r>
            <a:r>
              <a:rPr lang="ko-KR" altLang="en-US" sz="2800" dirty="0">
                <a:latin typeface="+mj-ea"/>
                <a:ea typeface="+mj-ea"/>
              </a:rPr>
              <a:t> 날짜나 값은 </a:t>
            </a:r>
            <a:r>
              <a:rPr lang="en-US" altLang="ko-KR" sz="2800" dirty="0">
                <a:latin typeface="+mj-ea"/>
                <a:ea typeface="+mj-ea"/>
              </a:rPr>
              <a:t>interpolate</a:t>
            </a:r>
            <a:r>
              <a:rPr lang="ko-KR" altLang="en-US" sz="2800" dirty="0">
                <a:latin typeface="+mj-ea"/>
                <a:ea typeface="+mj-ea"/>
              </a:rPr>
              <a:t>로 </a:t>
            </a:r>
            <a:endParaRPr lang="en-US" altLang="ko-KR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대체 하거나</a:t>
            </a:r>
            <a:endParaRPr lang="en-US" altLang="ko-KR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기온 등은 평균값으로 대체하여</a:t>
            </a:r>
            <a:endParaRPr lang="en-US" altLang="ko-KR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+mj-ea"/>
                <a:ea typeface="+mj-ea"/>
              </a:rPr>
              <a:t>비어있는</a:t>
            </a:r>
            <a:r>
              <a:rPr lang="ko-KR" altLang="en-US" sz="2800" dirty="0">
                <a:latin typeface="+mj-ea"/>
                <a:ea typeface="+mj-ea"/>
              </a:rPr>
              <a:t> 값이 없는 데이터로</a:t>
            </a:r>
            <a:endParaRPr lang="en-US" altLang="ko-KR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+mj-ea"/>
                <a:ea typeface="+mj-ea"/>
              </a:rPr>
              <a:t>전처리</a:t>
            </a:r>
            <a:r>
              <a:rPr lang="ko-KR" altLang="en-US" sz="2800" dirty="0">
                <a:latin typeface="+mj-ea"/>
                <a:ea typeface="+mj-ea"/>
              </a:rPr>
              <a:t> 작업</a:t>
            </a:r>
            <a:endParaRPr lang="en-US" altLang="ko-KR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6393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6" name="Google Shape;33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8"/>
          <p:cNvPicPr preferRelativeResize="0"/>
          <p:nvPr/>
        </p:nvPicPr>
        <p:blipFill rotWithShape="1">
          <a:blip r:embed="rId4">
            <a:alphaModFix/>
          </a:blip>
          <a:srcRect l="17949" t="18695" r="46922" b="60784"/>
          <a:stretch/>
        </p:blipFill>
        <p:spPr>
          <a:xfrm>
            <a:off x="398675" y="3436027"/>
            <a:ext cx="8614526" cy="28306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0" name="Google Shape;340;p28"/>
          <p:cNvSpPr txBox="1"/>
          <p:nvPr/>
        </p:nvSpPr>
        <p:spPr>
          <a:xfrm>
            <a:off x="10610850" y="6109025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중복값과  쓸모없는 (지점) 컬럼 제거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0" y="7220455"/>
            <a:ext cx="13192019" cy="18208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2" name="Google Shape;34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7802" y="2295085"/>
            <a:ext cx="9025199" cy="45845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Google Shape;328;p27">
            <a:extLst>
              <a:ext uri="{FF2B5EF4-FFF2-40B4-BE49-F238E27FC236}">
                <a16:creationId xmlns:a16="http://schemas.microsoft.com/office/drawing/2014/main" id="{2E9E6F10-91AA-41C9-BCA4-4297EEC98208}"/>
              </a:ext>
            </a:extLst>
          </p:cNvPr>
          <p:cNvSpPr txBox="1"/>
          <p:nvPr/>
        </p:nvSpPr>
        <p:spPr>
          <a:xfrm>
            <a:off x="1008281" y="2238703"/>
            <a:ext cx="59585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3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수집한 데이터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전처리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-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고층기후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05" y="562650"/>
            <a:ext cx="2232905" cy="2178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1265027" y="1220831"/>
            <a:ext cx="197067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rgbClr val="478C5C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349525" y="4124436"/>
            <a:ext cx="418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프로젝트 동기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349522" y="4804450"/>
            <a:ext cx="459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프로젝트 목표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6468220" y="4127250"/>
            <a:ext cx="3701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데이터 소스 및 </a:t>
            </a:r>
            <a:endParaRPr sz="2800" b="1" dirty="0">
              <a:latin typeface="+mn-ea"/>
              <a:ea typeface="+mn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적용기술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349520" y="6154440"/>
            <a:ext cx="4013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프로세스 일정 및 </a:t>
            </a:r>
            <a:endParaRPr sz="2800" b="1" dirty="0">
              <a:latin typeface="+mn-ea"/>
              <a:ea typeface="+mn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역할 분담 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18730" y="5546327"/>
            <a:ext cx="3210173" cy="263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297400" y="8115300"/>
            <a:ext cx="491544" cy="187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663976" y="5546964"/>
            <a:ext cx="3210173" cy="263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8521046" y="5549152"/>
            <a:ext cx="3210172" cy="263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2048443" y="5549152"/>
            <a:ext cx="3210173" cy="26387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2409830" y="3059732"/>
            <a:ext cx="4013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36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6468220" y="5154186"/>
            <a:ext cx="370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순서도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497620" y="5750022"/>
            <a:ext cx="370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프로세스 설명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6460735" y="3059720"/>
            <a:ext cx="3701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36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0169920" y="3070248"/>
            <a:ext cx="3701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sz="36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0387970" y="4127250"/>
            <a:ext cx="370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시각화</a:t>
            </a:r>
            <a:endParaRPr sz="2800" b="1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4292386" y="3059720"/>
            <a:ext cx="199264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sz="36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907885" y="4104150"/>
            <a:ext cx="3701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의미도출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2349522" y="5481650"/>
            <a:ext cx="459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프로젝트 </a:t>
            </a:r>
            <a:r>
              <a:rPr lang="ko-KR" sz="2800" b="1" dirty="0" err="1">
                <a:solidFill>
                  <a:srgbClr val="206D38"/>
                </a:solidFill>
                <a:latin typeface="+mn-ea"/>
                <a:ea typeface="+mn-ea"/>
                <a:cs typeface="Malgun Gothic"/>
                <a:sym typeface="Malgun Gothic"/>
              </a:rPr>
              <a:t>FrameWork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7"/>
          <p:cNvSpPr txBox="1"/>
          <p:nvPr/>
        </p:nvSpPr>
        <p:spPr>
          <a:xfrm>
            <a:off x="1008281" y="2087775"/>
            <a:ext cx="59585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3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수집한 데이터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전처리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-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5438232" y="2114905"/>
            <a:ext cx="8977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j-ea"/>
                <a:ea typeface="+mj-ea"/>
                <a:cs typeface="Calibri"/>
                <a:sym typeface="Calibri"/>
              </a:rPr>
              <a:t>황사</a:t>
            </a:r>
            <a:endParaRPr sz="2800" dirty="0"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+mj-ea"/>
              <a:ea typeface="+mj-ea"/>
              <a:cs typeface="Calibri"/>
              <a:sym typeface="Calibri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B863AC1-871A-465B-8B1A-D82358B141BA}"/>
              </a:ext>
            </a:extLst>
          </p:cNvPr>
          <p:cNvCxnSpPr>
            <a:cxnSpLocks/>
          </p:cNvCxnSpPr>
          <p:nvPr/>
        </p:nvCxnSpPr>
        <p:spPr>
          <a:xfrm flipH="1">
            <a:off x="14615660" y="8026681"/>
            <a:ext cx="958143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57E87C8-834F-42E7-82E9-7601308FF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87" y="4312514"/>
            <a:ext cx="8356600" cy="3956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41A20F-FEC5-4A65-A119-EA6CBAD1E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553" y="2820714"/>
            <a:ext cx="8480377" cy="3498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B7A3F9-C20E-44BC-9160-0B5A0398E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4857" y="519111"/>
            <a:ext cx="5619750" cy="3752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7D4C85-E229-4A04-80A6-A35EC5ABB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1457" y="4096105"/>
            <a:ext cx="3543300" cy="3543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A744C9-0188-426E-89D3-5875DE0BA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84856" y="6015040"/>
            <a:ext cx="2352675" cy="3590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82B665-4BB1-4DEB-84BA-524DD3726447}"/>
              </a:ext>
            </a:extLst>
          </p:cNvPr>
          <p:cNvSpPr txBox="1"/>
          <p:nvPr/>
        </p:nvSpPr>
        <p:spPr>
          <a:xfrm>
            <a:off x="5638478" y="8172095"/>
            <a:ext cx="5950668" cy="1948034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우리나라 기후를 지역별로 군집하고</a:t>
            </a:r>
            <a:endParaRPr lang="en-US" altLang="ko-KR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황사기후 데이터도</a:t>
            </a:r>
            <a:endParaRPr lang="en-US" altLang="ko-KR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지역별로 맞춰서 군집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085A25-4B20-4A71-978D-8D15420AD142}"/>
              </a:ext>
            </a:extLst>
          </p:cNvPr>
          <p:cNvSpPr txBox="1"/>
          <p:nvPr/>
        </p:nvSpPr>
        <p:spPr>
          <a:xfrm>
            <a:off x="15094731" y="8409554"/>
            <a:ext cx="2800767" cy="1301703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날짜를 </a:t>
            </a:r>
            <a:r>
              <a:rPr lang="en-US" altLang="ko-KR" sz="2800" dirty="0">
                <a:latin typeface="+mj-ea"/>
                <a:ea typeface="+mj-ea"/>
              </a:rPr>
              <a:t>3</a:t>
            </a:r>
            <a:r>
              <a:rPr lang="ko-KR" altLang="en-US" sz="2800" dirty="0">
                <a:latin typeface="+mj-ea"/>
                <a:ea typeface="+mj-ea"/>
              </a:rPr>
              <a:t>일 </a:t>
            </a:r>
            <a:r>
              <a:rPr lang="en-US" altLang="ko-KR" sz="2800" dirty="0">
                <a:latin typeface="+mj-ea"/>
                <a:ea typeface="+mj-ea"/>
              </a:rPr>
              <a:t>Shift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Target</a:t>
            </a:r>
            <a:r>
              <a:rPr lang="ko-KR" altLang="en-US" sz="2800" dirty="0">
                <a:latin typeface="+mj-ea"/>
                <a:ea typeface="+mj-ea"/>
              </a:rPr>
              <a:t>을 </a:t>
            </a:r>
            <a:r>
              <a:rPr lang="ko-KR" altLang="en-US" sz="2800" dirty="0" err="1">
                <a:latin typeface="+mj-ea"/>
                <a:ea typeface="+mj-ea"/>
              </a:rPr>
              <a:t>만듬</a:t>
            </a:r>
            <a:endParaRPr lang="en-US" altLang="ko-KR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870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7"/>
          <p:cNvSpPr txBox="1"/>
          <p:nvPr/>
        </p:nvSpPr>
        <p:spPr>
          <a:xfrm>
            <a:off x="1008281" y="2087775"/>
            <a:ext cx="59585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3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수집한 데이터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전처리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-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5254170" y="2114905"/>
            <a:ext cx="8977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j-ea"/>
                <a:ea typeface="+mj-ea"/>
                <a:cs typeface="Calibri"/>
                <a:sym typeface="Calibri"/>
              </a:rPr>
              <a:t>장마</a:t>
            </a:r>
            <a:endParaRPr sz="2800" dirty="0"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2B665-4BB1-4DEB-84BA-524DD3726447}"/>
              </a:ext>
            </a:extLst>
          </p:cNvPr>
          <p:cNvSpPr txBox="1"/>
          <p:nvPr/>
        </p:nvSpPr>
        <p:spPr>
          <a:xfrm>
            <a:off x="1008267" y="8424871"/>
            <a:ext cx="5341377" cy="1301703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+mj-ea"/>
                <a:ea typeface="+mj-ea"/>
              </a:rPr>
              <a:t>필요없는</a:t>
            </a:r>
            <a:r>
              <a:rPr lang="ko-KR" altLang="en-US" sz="2800" dirty="0">
                <a:latin typeface="+mj-ea"/>
                <a:ea typeface="+mj-ea"/>
              </a:rPr>
              <a:t> 내용 제거하고</a:t>
            </a:r>
            <a:endParaRPr lang="en-US" altLang="ko-KR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30</a:t>
            </a:r>
            <a:r>
              <a:rPr lang="ko-KR" altLang="en-US" sz="2800" dirty="0">
                <a:latin typeface="+mj-ea"/>
                <a:ea typeface="+mj-ea"/>
              </a:rPr>
              <a:t>일 </a:t>
            </a:r>
            <a:r>
              <a:rPr lang="en-US" altLang="ko-KR" sz="2800" dirty="0">
                <a:latin typeface="+mj-ea"/>
                <a:ea typeface="+mj-ea"/>
              </a:rPr>
              <a:t>Shift</a:t>
            </a:r>
            <a:r>
              <a:rPr lang="ko-KR" altLang="en-US" sz="2800" dirty="0">
                <a:latin typeface="+mj-ea"/>
                <a:ea typeface="+mj-ea"/>
              </a:rPr>
              <a:t>하여 </a:t>
            </a:r>
            <a:r>
              <a:rPr lang="en-US" altLang="ko-KR" sz="2800" dirty="0">
                <a:latin typeface="+mj-ea"/>
                <a:ea typeface="+mj-ea"/>
              </a:rPr>
              <a:t>Target</a:t>
            </a:r>
            <a:r>
              <a:rPr lang="ko-KR" altLang="en-US" sz="2800" dirty="0">
                <a:latin typeface="+mj-ea"/>
                <a:ea typeface="+mj-ea"/>
              </a:rPr>
              <a:t>선정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085A25-4B20-4A71-978D-8D15420AD142}"/>
              </a:ext>
            </a:extLst>
          </p:cNvPr>
          <p:cNvSpPr txBox="1"/>
          <p:nvPr/>
        </p:nvSpPr>
        <p:spPr>
          <a:xfrm>
            <a:off x="11666895" y="1387795"/>
            <a:ext cx="6251910" cy="655372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Window Slicing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8AAD90-CA1B-4E0B-9AD4-D2F152A7D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08" y="2786062"/>
            <a:ext cx="9915525" cy="4714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B5DE91-9898-439E-A6AB-60F3A54C7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542" y="3832472"/>
            <a:ext cx="10306050" cy="6391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0863E4-949F-4DB1-A2FF-2853FB437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491" y="2087775"/>
            <a:ext cx="8708101" cy="254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6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2" name="Google Shape;37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 rotWithShape="1">
          <a:blip r:embed="rId4">
            <a:alphaModFix/>
          </a:blip>
          <a:srcRect l="17331" t="44429" r="70442" b="44016"/>
          <a:stretch/>
        </p:blipFill>
        <p:spPr>
          <a:xfrm>
            <a:off x="1008275" y="3143250"/>
            <a:ext cx="4855128" cy="2581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7" name="Google Shape;377;p32"/>
          <p:cNvPicPr preferRelativeResize="0"/>
          <p:nvPr/>
        </p:nvPicPr>
        <p:blipFill rotWithShape="1">
          <a:blip r:embed="rId5">
            <a:alphaModFix/>
          </a:blip>
          <a:srcRect l="18103" t="34523" r="63326" b="55297"/>
          <a:stretch/>
        </p:blipFill>
        <p:spPr>
          <a:xfrm>
            <a:off x="7880168" y="3264801"/>
            <a:ext cx="7215058" cy="23380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9" name="Google Shape;379;p32"/>
          <p:cNvPicPr preferRelativeResize="0"/>
          <p:nvPr/>
        </p:nvPicPr>
        <p:blipFill rotWithShape="1">
          <a:blip r:embed="rId6">
            <a:alphaModFix/>
          </a:blip>
          <a:srcRect l="18934" t="47391" r="58813" b="36166"/>
          <a:stretch/>
        </p:blipFill>
        <p:spPr>
          <a:xfrm>
            <a:off x="1008275" y="6418825"/>
            <a:ext cx="7685678" cy="31941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328;p27">
            <a:extLst>
              <a:ext uri="{FF2B5EF4-FFF2-40B4-BE49-F238E27FC236}">
                <a16:creationId xmlns:a16="http://schemas.microsoft.com/office/drawing/2014/main" id="{AFF643E1-48F9-487F-A212-07980B5F9F75}"/>
              </a:ext>
            </a:extLst>
          </p:cNvPr>
          <p:cNvSpPr txBox="1"/>
          <p:nvPr/>
        </p:nvSpPr>
        <p:spPr>
          <a:xfrm>
            <a:off x="900001" y="2087775"/>
            <a:ext cx="124966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3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수집한 데이터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전처리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한파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열대야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폭염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72BD5-14B1-4FFF-BD11-4D967B477502}"/>
              </a:ext>
            </a:extLst>
          </p:cNvPr>
          <p:cNvSpPr txBox="1"/>
          <p:nvPr/>
        </p:nvSpPr>
        <p:spPr>
          <a:xfrm>
            <a:off x="14158110" y="1531438"/>
            <a:ext cx="3982110" cy="1682961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연도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,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날짜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column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을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datetime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모듈을 이용해 </a:t>
            </a: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합쳐주기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 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E5B4E75-2B04-4ADC-AD69-5551A60C60B5}"/>
              </a:ext>
            </a:extLst>
          </p:cNvPr>
          <p:cNvCxnSpPr/>
          <p:nvPr/>
        </p:nvCxnSpPr>
        <p:spPr>
          <a:xfrm>
            <a:off x="6487585" y="4547827"/>
            <a:ext cx="958143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A44FE0-5EC7-4BFD-ACB9-175DB7784312}"/>
              </a:ext>
            </a:extLst>
          </p:cNvPr>
          <p:cNvSpPr txBox="1"/>
          <p:nvPr/>
        </p:nvSpPr>
        <p:spPr>
          <a:xfrm>
            <a:off x="10058400" y="7070262"/>
            <a:ext cx="5624571" cy="1128963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타겟값으로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사용할 컬럼을 만들어 줌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(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재난 </a:t>
            </a: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일어난날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7" name="Google Shape;38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4">
            <a:alphaModFix/>
          </a:blip>
          <a:srcRect l="29641" t="47391" r="58812" b="36166"/>
          <a:stretch/>
        </p:blipFill>
        <p:spPr>
          <a:xfrm>
            <a:off x="1347829" y="3467459"/>
            <a:ext cx="3624077" cy="303414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4" name="Google Shape;394;p33"/>
          <p:cNvPicPr preferRelativeResize="0"/>
          <p:nvPr/>
        </p:nvPicPr>
        <p:blipFill rotWithShape="1">
          <a:blip r:embed="rId5">
            <a:alphaModFix/>
          </a:blip>
          <a:srcRect l="17037" t="34919" r="70168" b="42093"/>
          <a:stretch/>
        </p:blipFill>
        <p:spPr>
          <a:xfrm>
            <a:off x="5891361" y="6343486"/>
            <a:ext cx="3457277" cy="34940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5" name="Google Shape;395;p33"/>
          <p:cNvPicPr preferRelativeResize="0"/>
          <p:nvPr/>
        </p:nvPicPr>
        <p:blipFill rotWithShape="1">
          <a:blip r:embed="rId6">
            <a:alphaModFix/>
          </a:blip>
          <a:srcRect l="15615" t="42892" r="65849" b="36072"/>
          <a:stretch/>
        </p:blipFill>
        <p:spPr>
          <a:xfrm>
            <a:off x="10671816" y="2397916"/>
            <a:ext cx="5488075" cy="36760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328;p27">
            <a:extLst>
              <a:ext uri="{FF2B5EF4-FFF2-40B4-BE49-F238E27FC236}">
                <a16:creationId xmlns:a16="http://schemas.microsoft.com/office/drawing/2014/main" id="{27BDA50D-164A-4D0F-BDC6-ECAA49B764BF}"/>
              </a:ext>
            </a:extLst>
          </p:cNvPr>
          <p:cNvSpPr txBox="1"/>
          <p:nvPr/>
        </p:nvSpPr>
        <p:spPr>
          <a:xfrm>
            <a:off x="1078876" y="2087775"/>
            <a:ext cx="124966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3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수집한 데이터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전처리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한파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열대야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폭염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9B589-FBFE-4C76-A6BA-2968A2CF4F34}"/>
              </a:ext>
            </a:extLst>
          </p:cNvPr>
          <p:cNvSpPr txBox="1"/>
          <p:nvPr/>
        </p:nvSpPr>
        <p:spPr>
          <a:xfrm>
            <a:off x="12953588" y="2025689"/>
            <a:ext cx="5044000" cy="574966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지점때문에 생긴 날짜 </a:t>
            </a: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중복값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제거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E985DC-5B07-429D-91F7-42F53F765D56}"/>
              </a:ext>
            </a:extLst>
          </p:cNvPr>
          <p:cNvSpPr txBox="1"/>
          <p:nvPr/>
        </p:nvSpPr>
        <p:spPr>
          <a:xfrm>
            <a:off x="9441415" y="7265769"/>
            <a:ext cx="5044000" cy="1682961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기후데이터와 일시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index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로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merge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하기 위해 일시를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index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로 만들어 줌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A8D7FB-2DB2-406B-A96C-B0A975E3C6AB}"/>
              </a:ext>
            </a:extLst>
          </p:cNvPr>
          <p:cNvSpPr txBox="1"/>
          <p:nvPr/>
        </p:nvSpPr>
        <p:spPr>
          <a:xfrm>
            <a:off x="5047855" y="2814552"/>
            <a:ext cx="3621442" cy="1128963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모델링할때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필요없는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</a:t>
            </a:r>
            <a:endParaRPr lang="en-US" altLang="ko-KR" sz="2400" dirty="0">
              <a:latin typeface="+mn-ea"/>
              <a:ea typeface="+mn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column 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제거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7C4FFAA-866D-4299-9A90-B3752754B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33"/>
          <a:stretch/>
        </p:blipFill>
        <p:spPr>
          <a:xfrm>
            <a:off x="6017980" y="2765384"/>
            <a:ext cx="6922028" cy="24914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2" name="Google Shape;352;p30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30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14B474-C18D-40C3-AB8C-65E79ECDC9B5}"/>
              </a:ext>
            </a:extLst>
          </p:cNvPr>
          <p:cNvGrpSpPr/>
          <p:nvPr/>
        </p:nvGrpSpPr>
        <p:grpSpPr>
          <a:xfrm>
            <a:off x="157301" y="6267700"/>
            <a:ext cx="4084279" cy="1687933"/>
            <a:chOff x="76193" y="5027884"/>
            <a:chExt cx="4084279" cy="16879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427A73-535D-445D-9376-9A4FE1A37ECE}"/>
                </a:ext>
              </a:extLst>
            </p:cNvPr>
            <p:cNvSpPr/>
            <p:nvPr/>
          </p:nvSpPr>
          <p:spPr>
            <a:xfrm>
              <a:off x="76193" y="5027884"/>
              <a:ext cx="4084279" cy="168793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4E0F48-411C-4566-9D0A-6B97BF745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21" t="4339" r="80509" b="85005"/>
            <a:stretch/>
          </p:blipFill>
          <p:spPr>
            <a:xfrm rot="10800000" flipH="1" flipV="1">
              <a:off x="292927" y="5209050"/>
              <a:ext cx="3650809" cy="132559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D12C58-8A35-481E-96B6-64C7885F86F9}"/>
              </a:ext>
            </a:extLst>
          </p:cNvPr>
          <p:cNvGrpSpPr/>
          <p:nvPr/>
        </p:nvGrpSpPr>
        <p:grpSpPr>
          <a:xfrm>
            <a:off x="226318" y="3364575"/>
            <a:ext cx="4084279" cy="1687933"/>
            <a:chOff x="43295" y="3159146"/>
            <a:chExt cx="4084279" cy="16879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9015AF6-0242-46E7-99D8-EF8DA26184F9}"/>
                </a:ext>
              </a:extLst>
            </p:cNvPr>
            <p:cNvSpPr/>
            <p:nvPr/>
          </p:nvSpPr>
          <p:spPr>
            <a:xfrm>
              <a:off x="43295" y="3159146"/>
              <a:ext cx="4084279" cy="168793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62FF3E-9454-4AAD-8A3C-7AD17626C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4780"/>
            <a:stretch/>
          </p:blipFill>
          <p:spPr>
            <a:xfrm>
              <a:off x="134152" y="3339951"/>
              <a:ext cx="3902564" cy="132559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3A8ABC4-FF8D-40DB-9BBD-60F940FFE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398" y="4012700"/>
            <a:ext cx="7117284" cy="431909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7BA1F55-4267-4F3A-9975-A6A2CA4FFFD1}"/>
              </a:ext>
            </a:extLst>
          </p:cNvPr>
          <p:cNvSpPr/>
          <p:nvPr/>
        </p:nvSpPr>
        <p:spPr>
          <a:xfrm>
            <a:off x="4768185" y="6652125"/>
            <a:ext cx="925183" cy="870251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D72C1D-84B7-435A-97D8-DF59C0A2E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6125" y="5658401"/>
            <a:ext cx="5797991" cy="4136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113CE9D-94BA-4D9E-B8FC-C26E30C90C2F}"/>
              </a:ext>
            </a:extLst>
          </p:cNvPr>
          <p:cNvSpPr/>
          <p:nvPr/>
        </p:nvSpPr>
        <p:spPr>
          <a:xfrm>
            <a:off x="4768185" y="3669151"/>
            <a:ext cx="925183" cy="870251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Google Shape;328;p27">
            <a:extLst>
              <a:ext uri="{FF2B5EF4-FFF2-40B4-BE49-F238E27FC236}">
                <a16:creationId xmlns:a16="http://schemas.microsoft.com/office/drawing/2014/main" id="{C6CABEA5-6898-4B5F-92D1-4770D20A368A}"/>
              </a:ext>
            </a:extLst>
          </p:cNvPr>
          <p:cNvSpPr txBox="1"/>
          <p:nvPr/>
        </p:nvSpPr>
        <p:spPr>
          <a:xfrm>
            <a:off x="1078876" y="2087775"/>
            <a:ext cx="124966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3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수집한 데이터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전처리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산불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FAEF92-53C8-4DB8-B026-741398414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6" y="2323604"/>
            <a:ext cx="4825450" cy="4304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A9F5FF-27EF-49BE-9487-CE3FA4F62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037" y="2341713"/>
            <a:ext cx="4858874" cy="4304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BE7CB2-589B-4BF7-9DC7-BF16F083A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162" y="1862680"/>
            <a:ext cx="5582429" cy="4877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960018-1578-46A1-A126-5042EBBA5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312" y="6762671"/>
            <a:ext cx="5011148" cy="3115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F4E2A9-D33B-44FB-839A-5BC8B26B8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4161" y="6762671"/>
            <a:ext cx="4854937" cy="3092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795CAB-8081-4D1A-8CFD-DAA876E99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989" y="6740160"/>
            <a:ext cx="4672560" cy="3115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Google Shape;352;p30">
            <a:extLst>
              <a:ext uri="{FF2B5EF4-FFF2-40B4-BE49-F238E27FC236}">
                <a16:creationId xmlns:a16="http://schemas.microsoft.com/office/drawing/2014/main" id="{70BA02B4-B4FB-4062-A727-97BA4A925E70}"/>
              </a:ext>
            </a:extLst>
          </p:cNvPr>
          <p:cNvSpPr txBox="1"/>
          <p:nvPr/>
        </p:nvSpPr>
        <p:spPr>
          <a:xfrm>
            <a:off x="868989" y="51724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354;p30">
            <a:extLst>
              <a:ext uri="{FF2B5EF4-FFF2-40B4-BE49-F238E27FC236}">
                <a16:creationId xmlns:a16="http://schemas.microsoft.com/office/drawing/2014/main" id="{8AFCCB15-C4DF-4B43-A7FE-093FADF93AB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868980" y="1191680"/>
            <a:ext cx="8918865" cy="163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85FB4A0-3B4A-4B97-9BA5-DC11B54B63AA}"/>
              </a:ext>
            </a:extLst>
          </p:cNvPr>
          <p:cNvCxnSpPr>
            <a:cxnSpLocks/>
          </p:cNvCxnSpPr>
          <p:nvPr/>
        </p:nvCxnSpPr>
        <p:spPr>
          <a:xfrm>
            <a:off x="5832709" y="4199483"/>
            <a:ext cx="501603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3F03226-A6D3-4E3E-AC2C-1B05151D8236}"/>
              </a:ext>
            </a:extLst>
          </p:cNvPr>
          <p:cNvCxnSpPr>
            <a:cxnSpLocks/>
          </p:cNvCxnSpPr>
          <p:nvPr/>
        </p:nvCxnSpPr>
        <p:spPr>
          <a:xfrm>
            <a:off x="11507795" y="4199483"/>
            <a:ext cx="501603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2;p37">
            <a:extLst>
              <a:ext uri="{FF2B5EF4-FFF2-40B4-BE49-F238E27FC236}">
                <a16:creationId xmlns:a16="http://schemas.microsoft.com/office/drawing/2014/main" id="{668A6DBC-DFD8-41F6-A043-AF2920BDA6E5}"/>
              </a:ext>
            </a:extLst>
          </p:cNvPr>
          <p:cNvSpPr txBox="1"/>
          <p:nvPr/>
        </p:nvSpPr>
        <p:spPr>
          <a:xfrm>
            <a:off x="868994" y="1416774"/>
            <a:ext cx="74535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산불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3649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00388D-3C65-41B4-9D41-0EB6B4BE4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63" y="2736779"/>
            <a:ext cx="6449325" cy="2391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583D13-85CE-4BF1-B720-BF50CCBC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1" y="5444178"/>
            <a:ext cx="6891217" cy="4407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440928-C205-40D5-B701-DC9DC9EB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580" y="722725"/>
            <a:ext cx="8776245" cy="3934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B6EB61-9992-4E4F-A0B5-83BEEB9C9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378" y="4754796"/>
            <a:ext cx="6163019" cy="1557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04194E-6681-4E6C-A31E-4F8AD0B60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8130" y="6720917"/>
            <a:ext cx="4212676" cy="2017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352;p30">
            <a:extLst>
              <a:ext uri="{FF2B5EF4-FFF2-40B4-BE49-F238E27FC236}">
                <a16:creationId xmlns:a16="http://schemas.microsoft.com/office/drawing/2014/main" id="{02193BEB-DBED-4250-B8E6-A78265F67C55}"/>
              </a:ext>
            </a:extLst>
          </p:cNvPr>
          <p:cNvSpPr txBox="1"/>
          <p:nvPr/>
        </p:nvSpPr>
        <p:spPr>
          <a:xfrm>
            <a:off x="1008276" y="404998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Google Shape;354;p30">
            <a:extLst>
              <a:ext uri="{FF2B5EF4-FFF2-40B4-BE49-F238E27FC236}">
                <a16:creationId xmlns:a16="http://schemas.microsoft.com/office/drawing/2014/main" id="{5C5ADD4E-10D8-4C7E-84AC-BE9EB1149C3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1008266" y="1544952"/>
            <a:ext cx="7006304" cy="19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DE8A12-E509-49BC-BE90-696DA347B5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2378" y="6661934"/>
            <a:ext cx="3361870" cy="2141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4F4783B-A618-4761-9907-306DA5E38C3C}"/>
              </a:ext>
            </a:extLst>
          </p:cNvPr>
          <p:cNvSpPr/>
          <p:nvPr/>
        </p:nvSpPr>
        <p:spPr>
          <a:xfrm>
            <a:off x="11966732" y="7294460"/>
            <a:ext cx="928914" cy="870251"/>
          </a:xfrm>
          <a:prstGeom prst="right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35151-A1F9-41BF-9FD7-5B3048B5E721}"/>
              </a:ext>
            </a:extLst>
          </p:cNvPr>
          <p:cNvSpPr txBox="1"/>
          <p:nvPr/>
        </p:nvSpPr>
        <p:spPr>
          <a:xfrm>
            <a:off x="9693655" y="9276792"/>
            <a:ext cx="6186292" cy="574966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  <a:cs typeface="Calibri"/>
                <a:sym typeface="Calibri"/>
              </a:rPr>
              <a:t>성능 오히려 안 좋아짐</a:t>
            </a:r>
          </a:p>
        </p:txBody>
      </p:sp>
      <p:sp>
        <p:nvSpPr>
          <p:cNvPr id="19" name="Google Shape;462;p37">
            <a:extLst>
              <a:ext uri="{FF2B5EF4-FFF2-40B4-BE49-F238E27FC236}">
                <a16:creationId xmlns:a16="http://schemas.microsoft.com/office/drawing/2014/main" id="{528E3214-9161-4085-A20B-649182E2153F}"/>
              </a:ext>
            </a:extLst>
          </p:cNvPr>
          <p:cNvSpPr txBox="1"/>
          <p:nvPr/>
        </p:nvSpPr>
        <p:spPr>
          <a:xfrm>
            <a:off x="868994" y="1778672"/>
            <a:ext cx="74535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산불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895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1" name="Google Shape;41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5"/>
          <p:cNvPicPr preferRelativeResize="0"/>
          <p:nvPr/>
        </p:nvPicPr>
        <p:blipFill rotWithShape="1">
          <a:blip r:embed="rId4">
            <a:alphaModFix/>
          </a:blip>
          <a:srcRect l="17329" t="29572" r="10222" b="36313"/>
          <a:stretch/>
        </p:blipFill>
        <p:spPr>
          <a:xfrm>
            <a:off x="550499" y="3718151"/>
            <a:ext cx="8918851" cy="2362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7" name="Google Shape;417;p35"/>
          <p:cNvPicPr preferRelativeResize="0"/>
          <p:nvPr/>
        </p:nvPicPr>
        <p:blipFill rotWithShape="1">
          <a:blip r:embed="rId5">
            <a:alphaModFix/>
          </a:blip>
          <a:srcRect l="18269" t="32696" r="75961" b="19438"/>
          <a:stretch/>
        </p:blipFill>
        <p:spPr>
          <a:xfrm>
            <a:off x="11752965" y="251102"/>
            <a:ext cx="1390651" cy="582924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9" name="Google Shape;419;p35"/>
          <p:cNvPicPr preferRelativeResize="0"/>
          <p:nvPr/>
        </p:nvPicPr>
        <p:blipFill rotWithShape="1">
          <a:blip r:embed="rId6">
            <a:alphaModFix/>
          </a:blip>
          <a:srcRect l="16128" t="39712" r="52258" b="9672"/>
          <a:stretch/>
        </p:blipFill>
        <p:spPr>
          <a:xfrm>
            <a:off x="550499" y="6118424"/>
            <a:ext cx="4374250" cy="39395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Google Shape;462;p37">
            <a:extLst>
              <a:ext uri="{FF2B5EF4-FFF2-40B4-BE49-F238E27FC236}">
                <a16:creationId xmlns:a16="http://schemas.microsoft.com/office/drawing/2014/main" id="{A91658A9-6722-4A90-B44E-180EAD8E500F}"/>
              </a:ext>
            </a:extLst>
          </p:cNvPr>
          <p:cNvSpPr txBox="1"/>
          <p:nvPr/>
        </p:nvSpPr>
        <p:spPr>
          <a:xfrm>
            <a:off x="1008281" y="2087775"/>
            <a:ext cx="74535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열대야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폭염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한파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12A0A3-266E-4F8D-8406-BBBF6F59D8DC}"/>
              </a:ext>
            </a:extLst>
          </p:cNvPr>
          <p:cNvSpPr txBox="1"/>
          <p:nvPr/>
        </p:nvSpPr>
        <p:spPr>
          <a:xfrm>
            <a:off x="6677091" y="2769582"/>
            <a:ext cx="4965422" cy="2236959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재난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+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한국기후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+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고층기후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+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해상기후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+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주변국기후 조합으로 모델링 하려 인덱스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(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날짜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)</a:t>
            </a: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를기준으로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merge 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함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808F8-6198-4A2D-B2AE-A46B6A1BFCDB}"/>
              </a:ext>
            </a:extLst>
          </p:cNvPr>
          <p:cNvSpPr txBox="1"/>
          <p:nvPr/>
        </p:nvSpPr>
        <p:spPr>
          <a:xfrm>
            <a:off x="5423551" y="6415721"/>
            <a:ext cx="4965422" cy="3344955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반복문으로 분류모델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(</a:t>
            </a:r>
            <a:r>
              <a:rPr lang="en-US" altLang="ko-KR" sz="2400" dirty="0" err="1">
                <a:latin typeface="+mn-ea"/>
                <a:ea typeface="+mn-ea"/>
                <a:cs typeface="Calibri"/>
                <a:sym typeface="Calibri"/>
              </a:rPr>
              <a:t>knn,svm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,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 err="1">
                <a:latin typeface="+mn-ea"/>
                <a:ea typeface="+mn-ea"/>
                <a:cs typeface="Calibri"/>
                <a:sym typeface="Calibri"/>
              </a:rPr>
              <a:t>logisticregression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,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 err="1">
                <a:latin typeface="+mn-ea"/>
                <a:ea typeface="+mn-ea"/>
                <a:cs typeface="Calibri"/>
                <a:sym typeface="Calibri"/>
              </a:rPr>
              <a:t>randomforest,decisiontree,lgbm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)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을 돌려서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 err="1">
                <a:latin typeface="+mn-ea"/>
                <a:ea typeface="+mn-ea"/>
                <a:cs typeface="Calibri"/>
                <a:sym typeface="Calibri"/>
              </a:rPr>
              <a:t>classification_report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로 </a:t>
            </a: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예측값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확인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, </a:t>
            </a:r>
            <a:r>
              <a:rPr lang="en-US" altLang="ko-KR" sz="2400" dirty="0" err="1">
                <a:latin typeface="+mn-ea"/>
                <a:ea typeface="+mn-ea"/>
                <a:cs typeface="Calibri"/>
                <a:sym typeface="Calibri"/>
              </a:rPr>
              <a:t>roc_auc_score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219A3-E3EA-47F7-9976-02CADE92EB58}"/>
              </a:ext>
            </a:extLst>
          </p:cNvPr>
          <p:cNvSpPr txBox="1"/>
          <p:nvPr/>
        </p:nvSpPr>
        <p:spPr>
          <a:xfrm>
            <a:off x="12944520" y="242190"/>
            <a:ext cx="4965422" cy="2790957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타겟값을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binary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로 바꾸고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,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재난을 예측하기위해 타겟 날짜를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1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주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,2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주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,30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일 뒤로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shift </a:t>
            </a: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해줌</a:t>
            </a:r>
            <a:endParaRPr lang="en-US" altLang="ko-KR" sz="2400" dirty="0">
              <a:latin typeface="+mn-ea"/>
              <a:ea typeface="+mn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shift 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함으로써 생긴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nan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값 제거</a:t>
            </a:r>
          </a:p>
        </p:txBody>
      </p:sp>
      <p:pic>
        <p:nvPicPr>
          <p:cNvPr id="421" name="Google Shape;421;p35"/>
          <p:cNvPicPr preferRelativeResize="0"/>
          <p:nvPr/>
        </p:nvPicPr>
        <p:blipFill rotWithShape="1">
          <a:blip r:embed="rId7">
            <a:alphaModFix/>
          </a:blip>
          <a:srcRect l="17129" t="33436" r="52088" b="10868"/>
          <a:stretch/>
        </p:blipFill>
        <p:spPr>
          <a:xfrm>
            <a:off x="10803572" y="5576072"/>
            <a:ext cx="4709059" cy="44426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C5DCFF-EFCE-4D99-8A66-43F0C1FB87F9}"/>
              </a:ext>
            </a:extLst>
          </p:cNvPr>
          <p:cNvSpPr txBox="1"/>
          <p:nvPr/>
        </p:nvSpPr>
        <p:spPr>
          <a:xfrm>
            <a:off x="13286165" y="4437010"/>
            <a:ext cx="4965422" cy="1682961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standard scaler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와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SMOTE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로 최적화 </a:t>
            </a: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시킨후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다시 </a:t>
            </a: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모델실행하고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결과를 비교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6"/>
          <p:cNvPicPr preferRelativeResize="0"/>
          <p:nvPr/>
        </p:nvPicPr>
        <p:blipFill rotWithShape="1">
          <a:blip r:embed="rId4">
            <a:alphaModFix/>
          </a:blip>
          <a:srcRect l="18562" t="39040" r="37545" b="11302"/>
          <a:stretch/>
        </p:blipFill>
        <p:spPr>
          <a:xfrm>
            <a:off x="1023675" y="3240100"/>
            <a:ext cx="7096627" cy="4516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3" name="Google Shape;433;p36"/>
          <p:cNvPicPr preferRelativeResize="0"/>
          <p:nvPr/>
        </p:nvPicPr>
        <p:blipFill rotWithShape="1">
          <a:blip r:embed="rId5">
            <a:alphaModFix/>
          </a:blip>
          <a:srcRect l="17043" t="36645" r="19241" b="29796"/>
          <a:stretch/>
        </p:blipFill>
        <p:spPr>
          <a:xfrm>
            <a:off x="7603313" y="5629975"/>
            <a:ext cx="10394400" cy="30795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5" name="Google Shape;435;p36"/>
          <p:cNvPicPr preferRelativeResize="0"/>
          <p:nvPr/>
        </p:nvPicPr>
        <p:blipFill rotWithShape="1">
          <a:blip r:embed="rId6">
            <a:alphaModFix/>
          </a:blip>
          <a:srcRect l="18830" t="52070" r="9843" b="30347"/>
          <a:stretch/>
        </p:blipFill>
        <p:spPr>
          <a:xfrm>
            <a:off x="7824513" y="8760325"/>
            <a:ext cx="10173202" cy="1404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462;p37">
            <a:extLst>
              <a:ext uri="{FF2B5EF4-FFF2-40B4-BE49-F238E27FC236}">
                <a16:creationId xmlns:a16="http://schemas.microsoft.com/office/drawing/2014/main" id="{FB065246-EB5B-4890-AFA9-F201CB33F976}"/>
              </a:ext>
            </a:extLst>
          </p:cNvPr>
          <p:cNvSpPr txBox="1"/>
          <p:nvPr/>
        </p:nvSpPr>
        <p:spPr>
          <a:xfrm>
            <a:off x="1008267" y="2087775"/>
            <a:ext cx="74535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열대야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폭염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한파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F0C66-2A1A-4308-8950-88BC926E5011}"/>
              </a:ext>
            </a:extLst>
          </p:cNvPr>
          <p:cNvSpPr txBox="1"/>
          <p:nvPr/>
        </p:nvSpPr>
        <p:spPr>
          <a:xfrm>
            <a:off x="7851511" y="2775611"/>
            <a:ext cx="4965422" cy="1128963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 err="1">
                <a:latin typeface="+mn-ea"/>
                <a:ea typeface="+mn-ea"/>
                <a:cs typeface="Calibri"/>
                <a:sym typeface="Calibri"/>
              </a:rPr>
              <a:t>Feature_importance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를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20,50,70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개  뽑아서 시각화해서 확인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D9AC68-E67B-4CB6-A1FE-B54AC812E4AD}"/>
              </a:ext>
            </a:extLst>
          </p:cNvPr>
          <p:cNvSpPr txBox="1"/>
          <p:nvPr/>
        </p:nvSpPr>
        <p:spPr>
          <a:xfrm>
            <a:off x="8839200" y="4654496"/>
            <a:ext cx="9158515" cy="1128963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 err="1">
                <a:latin typeface="+mn-ea"/>
                <a:ea typeface="+mn-ea"/>
                <a:cs typeface="Calibri"/>
                <a:sym typeface="Calibri"/>
              </a:rPr>
              <a:t>Feature_importance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를 뽑아서 모델링할 데이터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column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에 적용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..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모델링 반복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..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2" name="Google Shape;44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 rotWithShape="1">
          <a:blip r:embed="rId4">
            <a:alphaModFix/>
          </a:blip>
          <a:srcRect l="54474" t="42909" r="1484" b="37546"/>
          <a:stretch/>
        </p:blipFill>
        <p:spPr>
          <a:xfrm>
            <a:off x="9355040" y="1606161"/>
            <a:ext cx="8803800" cy="219744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6" name="Google Shape;4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200" y="3540125"/>
            <a:ext cx="4929075" cy="53943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7" name="Google Shape;447;p37"/>
          <p:cNvSpPr txBox="1"/>
          <p:nvPr/>
        </p:nvSpPr>
        <p:spPr>
          <a:xfrm>
            <a:off x="1324200" y="9201150"/>
            <a:ext cx="37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출처 :</a:t>
            </a:r>
            <a:r>
              <a:rPr lang="ko-KR">
                <a:solidFill>
                  <a:schemeClr val="dk1"/>
                </a:solidFill>
              </a:rPr>
              <a:t>http://www.nims.go.kr/?sub_num=1012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37"/>
          <p:cNvPicPr preferRelativeResize="0"/>
          <p:nvPr/>
        </p:nvPicPr>
        <p:blipFill rotWithShape="1">
          <a:blip r:embed="rId6">
            <a:alphaModFix/>
          </a:blip>
          <a:srcRect l="19322" t="57635" r="21316" b="19463"/>
          <a:stretch/>
        </p:blipFill>
        <p:spPr>
          <a:xfrm>
            <a:off x="6374476" y="7234299"/>
            <a:ext cx="11320501" cy="22860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1" name="Google Shape;451;p37"/>
          <p:cNvSpPr txBox="1"/>
          <p:nvPr/>
        </p:nvSpPr>
        <p:spPr>
          <a:xfrm>
            <a:off x="5243701" y="9635213"/>
            <a:ext cx="129109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latin typeface="+mn-ea"/>
                <a:ea typeface="+mn-ea"/>
                <a:cs typeface="Calibri"/>
                <a:sym typeface="Calibri"/>
              </a:rPr>
              <a:t>2019년도 데이터를 뺀 열대야 데이터를 </a:t>
            </a:r>
            <a:r>
              <a:rPr lang="ko-KR" sz="1800" b="1" dirty="0" err="1">
                <a:latin typeface="+mn-ea"/>
                <a:ea typeface="+mn-ea"/>
                <a:cs typeface="Calibri"/>
                <a:sym typeface="Calibri"/>
              </a:rPr>
              <a:t>rfc모델에</a:t>
            </a:r>
            <a:r>
              <a:rPr lang="ko-KR" sz="1800" b="1" dirty="0"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ko-KR" sz="1800" b="1" dirty="0" err="1">
                <a:latin typeface="+mn-ea"/>
                <a:ea typeface="+mn-ea"/>
                <a:cs typeface="Calibri"/>
                <a:sym typeface="Calibri"/>
              </a:rPr>
              <a:t>training</a:t>
            </a:r>
            <a:r>
              <a:rPr lang="ko-KR" sz="1800" b="1" dirty="0"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ko-KR" sz="1800" b="1" dirty="0" err="1">
                <a:latin typeface="+mn-ea"/>
                <a:ea typeface="+mn-ea"/>
                <a:cs typeface="Calibri"/>
                <a:sym typeface="Calibri"/>
              </a:rPr>
              <a:t>시킨다음</a:t>
            </a:r>
            <a:r>
              <a:rPr lang="ko-KR" sz="1800" b="1" dirty="0"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ko-KR" sz="1800" b="1" dirty="0" err="1">
                <a:latin typeface="+mn-ea"/>
                <a:ea typeface="+mn-ea"/>
                <a:cs typeface="Calibri"/>
                <a:sym typeface="Calibri"/>
              </a:rPr>
              <a:t>predict에</a:t>
            </a:r>
            <a:r>
              <a:rPr lang="ko-KR" sz="1800" b="1" dirty="0">
                <a:latin typeface="+mn-ea"/>
                <a:ea typeface="+mn-ea"/>
                <a:cs typeface="Calibri"/>
                <a:sym typeface="Calibri"/>
              </a:rPr>
              <a:t> 2019년도 데이터를 넣고 시각화 하여 비교 . </a:t>
            </a:r>
            <a:endParaRPr sz="1800" b="1" dirty="0"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4" name="Google Shape;462;p37">
            <a:extLst>
              <a:ext uri="{FF2B5EF4-FFF2-40B4-BE49-F238E27FC236}">
                <a16:creationId xmlns:a16="http://schemas.microsoft.com/office/drawing/2014/main" id="{2A33C23E-2B41-4452-B114-A2CE3935C92F}"/>
              </a:ext>
            </a:extLst>
          </p:cNvPr>
          <p:cNvSpPr txBox="1"/>
          <p:nvPr/>
        </p:nvSpPr>
        <p:spPr>
          <a:xfrm>
            <a:off x="1008267" y="2089363"/>
            <a:ext cx="74535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열대야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폭염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한파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E1C357-3944-4216-A0E7-3D839E929E59}"/>
              </a:ext>
            </a:extLst>
          </p:cNvPr>
          <p:cNvSpPr txBox="1"/>
          <p:nvPr/>
        </p:nvSpPr>
        <p:spPr>
          <a:xfrm>
            <a:off x="7620000" y="3867284"/>
            <a:ext cx="10534651" cy="1682961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한파의 경우 </a:t>
            </a:r>
            <a:r>
              <a:rPr lang="en-US" altLang="ko-KR" sz="2400" dirty="0" err="1">
                <a:latin typeface="+mn-ea"/>
                <a:ea typeface="+mn-ea"/>
                <a:cs typeface="Calibri"/>
                <a:sym typeface="Calibri"/>
              </a:rPr>
              <a:t>feature_importance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를 사용하여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feature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을 </a:t>
            </a: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뽑아보기도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했지만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한파의 영향의 원인을 찾아서 러시아 블라디보스톡의 기후를 같이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merge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하고 모델을 돌림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2258A4-7B1F-4665-B737-DA6E637DE886}"/>
              </a:ext>
            </a:extLst>
          </p:cNvPr>
          <p:cNvSpPr txBox="1"/>
          <p:nvPr/>
        </p:nvSpPr>
        <p:spPr>
          <a:xfrm>
            <a:off x="6648450" y="5990620"/>
            <a:ext cx="10534651" cy="1128963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최적화를 시도한 각기 다른 모델들의 </a:t>
            </a:r>
            <a:r>
              <a:rPr lang="en-US" altLang="ko-KR" sz="2400" dirty="0" err="1">
                <a:latin typeface="+mn-ea"/>
                <a:ea typeface="+mn-ea"/>
                <a:cs typeface="Calibri"/>
                <a:sym typeface="Calibri"/>
              </a:rPr>
              <a:t>classification_report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값 비교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, 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그중 예측치가 가장 좋은 열대야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+</a:t>
            </a:r>
            <a:r>
              <a:rPr lang="ko-KR" altLang="en-US" sz="2400" dirty="0" err="1">
                <a:latin typeface="+mn-ea"/>
                <a:ea typeface="+mn-ea"/>
                <a:cs typeface="Calibri"/>
                <a:sym typeface="Calibri"/>
              </a:rPr>
              <a:t>모든기후조합의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en-US" altLang="ko-KR" sz="2400" dirty="0" err="1">
                <a:latin typeface="+mn-ea"/>
                <a:ea typeface="+mn-ea"/>
                <a:cs typeface="Calibri"/>
                <a:sym typeface="Calibri"/>
              </a:rPr>
              <a:t>RandomForest</a:t>
            </a:r>
            <a:r>
              <a:rPr lang="ko-KR" altLang="en-US" sz="2400" dirty="0">
                <a:latin typeface="+mn-ea"/>
                <a:ea typeface="+mn-ea"/>
                <a:cs typeface="Calibri"/>
                <a:sym typeface="Calibri"/>
              </a:rPr>
              <a:t>모델을 선택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/>
        </p:nvSpPr>
        <p:spPr>
          <a:xfrm>
            <a:off x="5673760" y="2278386"/>
            <a:ext cx="6940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5418" y="3585700"/>
            <a:ext cx="7175268" cy="25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85954" y="-932374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34989" y="2822406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6844800" y="4283949"/>
            <a:ext cx="418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동기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6844797" y="5035749"/>
            <a:ext cx="459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6844806" y="6586975"/>
            <a:ext cx="942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일정 및 역할 분담 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6844797" y="5810674"/>
            <a:ext cx="459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FrameWork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2" name="Google Shape;44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62;p37">
            <a:extLst>
              <a:ext uri="{FF2B5EF4-FFF2-40B4-BE49-F238E27FC236}">
                <a16:creationId xmlns:a16="http://schemas.microsoft.com/office/drawing/2014/main" id="{D36B6686-37F2-4E58-BD8E-EDF40CA8D065}"/>
              </a:ext>
            </a:extLst>
          </p:cNvPr>
          <p:cNvSpPr txBox="1"/>
          <p:nvPr/>
        </p:nvSpPr>
        <p:spPr>
          <a:xfrm>
            <a:off x="1008281" y="2087775"/>
            <a:ext cx="530402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-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장마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6F5F0F-BC9E-46F3-8FC0-4F49C0DC4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33" y="2765384"/>
            <a:ext cx="7517529" cy="4685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9FB00E-2B7D-4E15-A97E-D25F6F0BF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161" y="4013012"/>
            <a:ext cx="8732816" cy="1470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8B5D52-AD5D-4CB0-8C72-0BF5C2580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255" y="5483801"/>
            <a:ext cx="6053580" cy="4210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A9E3FF-EA92-42CB-82AA-F288D331B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9181" y="300045"/>
            <a:ext cx="4257675" cy="207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9B1873-1398-4E46-8201-9E895C5E7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59156" y="2376495"/>
            <a:ext cx="4457700" cy="4210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9F9A0D-611C-492A-9E02-2944A8498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7738049"/>
            <a:ext cx="10518131" cy="2421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Google Shape;462;p37">
            <a:extLst>
              <a:ext uri="{FF2B5EF4-FFF2-40B4-BE49-F238E27FC236}">
                <a16:creationId xmlns:a16="http://schemas.microsoft.com/office/drawing/2014/main" id="{B257044E-8AE3-4B0D-B3C2-106662A72451}"/>
              </a:ext>
            </a:extLst>
          </p:cNvPr>
          <p:cNvSpPr txBox="1"/>
          <p:nvPr/>
        </p:nvSpPr>
        <p:spPr>
          <a:xfrm>
            <a:off x="8705703" y="2308742"/>
            <a:ext cx="3871274" cy="15696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전처리가 끝난 데이터를 가지고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모델을 학습하고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예측율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확인</a:t>
            </a:r>
            <a:endParaRPr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3" name="Google Shape;462;p37">
            <a:extLst>
              <a:ext uri="{FF2B5EF4-FFF2-40B4-BE49-F238E27FC236}">
                <a16:creationId xmlns:a16="http://schemas.microsoft.com/office/drawing/2014/main" id="{CEF175C3-5AAF-49BB-A67F-C9BC853AF1EC}"/>
              </a:ext>
            </a:extLst>
          </p:cNvPr>
          <p:cNvSpPr txBox="1"/>
          <p:nvPr/>
        </p:nvSpPr>
        <p:spPr>
          <a:xfrm>
            <a:off x="8725672" y="5566090"/>
            <a:ext cx="3190535" cy="2262127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RandomForestClassifier</a:t>
            </a:r>
            <a:endParaRPr lang="en-US" altLang="ko-KR" sz="1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SVC(probability=True)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LogisticRegression</a:t>
            </a:r>
            <a:endParaRPr lang="en-US" sz="1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XGBClassifier</a:t>
            </a:r>
            <a:endParaRPr lang="en-US" sz="1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LGBMClassifier</a:t>
            </a:r>
            <a:endParaRPr sz="1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4" name="Google Shape;462;p37">
            <a:extLst>
              <a:ext uri="{FF2B5EF4-FFF2-40B4-BE49-F238E27FC236}">
                <a16:creationId xmlns:a16="http://schemas.microsoft.com/office/drawing/2014/main" id="{6C1EEDD3-B2E8-462D-8FC4-7550DDC0AB20}"/>
              </a:ext>
            </a:extLst>
          </p:cNvPr>
          <p:cNvSpPr txBox="1"/>
          <p:nvPr/>
        </p:nvSpPr>
        <p:spPr>
          <a:xfrm>
            <a:off x="10911509" y="429551"/>
            <a:ext cx="329392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err="1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RandomForestClassifier</a:t>
            </a:r>
            <a:endParaRPr lang="en-US" altLang="ko-KR" sz="20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5" name="Google Shape;462;p37">
            <a:extLst>
              <a:ext uri="{FF2B5EF4-FFF2-40B4-BE49-F238E27FC236}">
                <a16:creationId xmlns:a16="http://schemas.microsoft.com/office/drawing/2014/main" id="{B15953AD-818D-4F00-8ED6-8FC8C231760A}"/>
              </a:ext>
            </a:extLst>
          </p:cNvPr>
          <p:cNvSpPr txBox="1"/>
          <p:nvPr/>
        </p:nvSpPr>
        <p:spPr>
          <a:xfrm>
            <a:off x="11896238" y="2579008"/>
            <a:ext cx="2648078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B050"/>
                </a:solidFill>
                <a:latin typeface="+mn-ea"/>
                <a:ea typeface="+mn-ea"/>
                <a:cs typeface="Calibri"/>
                <a:sym typeface="Calibri"/>
              </a:rPr>
              <a:t>XGBClassifier</a:t>
            </a:r>
            <a:endParaRPr lang="en-US" sz="1800" b="1" dirty="0">
              <a:solidFill>
                <a:srgbClr val="00B05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36" name="Google Shape;462;p37">
            <a:extLst>
              <a:ext uri="{FF2B5EF4-FFF2-40B4-BE49-F238E27FC236}">
                <a16:creationId xmlns:a16="http://schemas.microsoft.com/office/drawing/2014/main" id="{622A8C01-9922-4EDC-BABF-BDA8D74875E1}"/>
              </a:ext>
            </a:extLst>
          </p:cNvPr>
          <p:cNvSpPr txBox="1"/>
          <p:nvPr/>
        </p:nvSpPr>
        <p:spPr>
          <a:xfrm>
            <a:off x="13759182" y="8089702"/>
            <a:ext cx="434019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+mj-ea"/>
                <a:ea typeface="+mj-ea"/>
                <a:cs typeface="Calibri"/>
                <a:sym typeface="Calibri"/>
              </a:rPr>
              <a:t>2019</a:t>
            </a:r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  <a:cs typeface="Calibri"/>
                <a:sym typeface="Calibri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  <a:cs typeface="Calibri"/>
                <a:sym typeface="Calibri"/>
              </a:rPr>
              <a:t>Test</a:t>
            </a:r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  <a:cs typeface="Calibri"/>
                <a:sym typeface="Calibri"/>
              </a:rPr>
              <a:t>값 </a:t>
            </a:r>
            <a:r>
              <a:rPr lang="ko-KR" altLang="en-US" sz="2400" b="1" dirty="0" err="1">
                <a:solidFill>
                  <a:schemeClr val="tx1"/>
                </a:solidFill>
                <a:latin typeface="+mj-ea"/>
                <a:ea typeface="+mj-ea"/>
                <a:cs typeface="Calibri"/>
                <a:sym typeface="Calibri"/>
              </a:rPr>
              <a:t>예측율</a:t>
            </a:r>
            <a:endParaRPr sz="2400" b="1" dirty="0">
              <a:solidFill>
                <a:schemeClr val="tx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7" name="Google Shape;462;p37">
            <a:extLst>
              <a:ext uri="{FF2B5EF4-FFF2-40B4-BE49-F238E27FC236}">
                <a16:creationId xmlns:a16="http://schemas.microsoft.com/office/drawing/2014/main" id="{E79B1BDC-74E3-48EB-B763-3117AAFB7AE9}"/>
              </a:ext>
            </a:extLst>
          </p:cNvPr>
          <p:cNvSpPr txBox="1"/>
          <p:nvPr/>
        </p:nvSpPr>
        <p:spPr>
          <a:xfrm>
            <a:off x="11896238" y="4681872"/>
            <a:ext cx="2648078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B050"/>
                </a:solidFill>
                <a:latin typeface="+mn-ea"/>
                <a:ea typeface="+mn-ea"/>
                <a:cs typeface="Calibri"/>
                <a:sym typeface="Calibri"/>
              </a:rPr>
              <a:t>LGBMClassifier</a:t>
            </a:r>
            <a:endParaRPr lang="en-US" sz="1800" b="1" dirty="0">
              <a:solidFill>
                <a:srgbClr val="00B05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2334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9B9423B-E1F7-4988-9772-9EDA8CA4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463" y="468591"/>
            <a:ext cx="4505325" cy="6296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0" name="Google Shape;440;p36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2" name="Google Shape;44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62;p37">
            <a:extLst>
              <a:ext uri="{FF2B5EF4-FFF2-40B4-BE49-F238E27FC236}">
                <a16:creationId xmlns:a16="http://schemas.microsoft.com/office/drawing/2014/main" id="{D36B6686-37F2-4E58-BD8E-EDF40CA8D065}"/>
              </a:ext>
            </a:extLst>
          </p:cNvPr>
          <p:cNvSpPr txBox="1"/>
          <p:nvPr/>
        </p:nvSpPr>
        <p:spPr>
          <a:xfrm>
            <a:off x="1008281" y="2087775"/>
            <a:ext cx="530402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-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황사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2" name="Google Shape;462;p37">
            <a:extLst>
              <a:ext uri="{FF2B5EF4-FFF2-40B4-BE49-F238E27FC236}">
                <a16:creationId xmlns:a16="http://schemas.microsoft.com/office/drawing/2014/main" id="{B257044E-8AE3-4B0D-B3C2-106662A72451}"/>
              </a:ext>
            </a:extLst>
          </p:cNvPr>
          <p:cNvSpPr txBox="1"/>
          <p:nvPr/>
        </p:nvSpPr>
        <p:spPr>
          <a:xfrm>
            <a:off x="9612459" y="7038837"/>
            <a:ext cx="8196989" cy="295462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모델의 학습이 잘 되지 않아</a:t>
            </a:r>
            <a:endParaRPr lang="en-US" altLang="ko-KR" sz="24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StandardScaler</a:t>
            </a:r>
            <a:r>
              <a:rPr lang="en-US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GridSearch</a:t>
            </a:r>
            <a:r>
              <a:rPr lang="en-US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Smote </a:t>
            </a:r>
            <a:r>
              <a:rPr lang="ko-KR" altLang="en-US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등을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사용하고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학습이 잘 되는 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feature</a:t>
            </a:r>
            <a:r>
              <a:rPr lang="ko-KR" altLang="en-US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들을 다시 재조합해서</a:t>
            </a:r>
            <a:endParaRPr lang="en-US" altLang="ko-KR" sz="24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모델을 학습시켜도</a:t>
            </a:r>
            <a:endParaRPr lang="en-US" altLang="ko-KR" sz="24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학습율이 잘 오르지 않음</a:t>
            </a:r>
            <a:endParaRPr lang="en-US" altLang="ko-KR" sz="24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225087-F0BA-4C91-998E-7DF025A80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65" y="2765385"/>
            <a:ext cx="8196989" cy="4277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1CB3A3-CB84-492C-AE32-221AA7184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06" y="7104492"/>
            <a:ext cx="6087204" cy="2971564"/>
          </a:xfrm>
          <a:prstGeom prst="rect">
            <a:avLst/>
          </a:prstGeom>
        </p:spPr>
      </p:pic>
      <p:sp>
        <p:nvSpPr>
          <p:cNvPr id="33" name="Google Shape;462;p37">
            <a:extLst>
              <a:ext uri="{FF2B5EF4-FFF2-40B4-BE49-F238E27FC236}">
                <a16:creationId xmlns:a16="http://schemas.microsoft.com/office/drawing/2014/main" id="{CEF175C3-5AAF-49BB-A67F-C9BC853AF1EC}"/>
              </a:ext>
            </a:extLst>
          </p:cNvPr>
          <p:cNvSpPr txBox="1"/>
          <p:nvPr/>
        </p:nvSpPr>
        <p:spPr>
          <a:xfrm>
            <a:off x="5574280" y="6271104"/>
            <a:ext cx="3190535" cy="2677626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LogisticRegression</a:t>
            </a:r>
            <a:endParaRPr lang="en-US" altLang="ko-KR" sz="1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RandomForestClassifier</a:t>
            </a:r>
            <a:endParaRPr lang="en-US" altLang="ko-KR" sz="1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SVC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XGBClassifier</a:t>
            </a:r>
            <a:endParaRPr lang="en-US" sz="1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KNeighborsClassifier</a:t>
            </a:r>
            <a:endParaRPr lang="en-US" sz="1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LGBMClassifier</a:t>
            </a:r>
            <a:endParaRPr sz="1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D99B364-2323-4C99-BCE1-D1E90673E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713" y="506691"/>
            <a:ext cx="4476750" cy="6257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822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2" name="Google Shape;44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62;p37">
            <a:extLst>
              <a:ext uri="{FF2B5EF4-FFF2-40B4-BE49-F238E27FC236}">
                <a16:creationId xmlns:a16="http://schemas.microsoft.com/office/drawing/2014/main" id="{D36B6686-37F2-4E58-BD8E-EDF40CA8D065}"/>
              </a:ext>
            </a:extLst>
          </p:cNvPr>
          <p:cNvSpPr txBox="1"/>
          <p:nvPr/>
        </p:nvSpPr>
        <p:spPr>
          <a:xfrm>
            <a:off x="1008281" y="2087775"/>
            <a:ext cx="530402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-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황사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CAFA9-206B-4363-A98E-3361E83ED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82" y="2862262"/>
            <a:ext cx="9315450" cy="4562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Google Shape;462;p37">
            <a:extLst>
              <a:ext uri="{FF2B5EF4-FFF2-40B4-BE49-F238E27FC236}">
                <a16:creationId xmlns:a16="http://schemas.microsoft.com/office/drawing/2014/main" id="{71D8FE41-C5C8-48B9-B0CA-EE5487AF5B7E}"/>
              </a:ext>
            </a:extLst>
          </p:cNvPr>
          <p:cNvSpPr txBox="1"/>
          <p:nvPr/>
        </p:nvSpPr>
        <p:spPr>
          <a:xfrm>
            <a:off x="6253530" y="7583701"/>
            <a:ext cx="3190535" cy="249296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LinearRegression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SVR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RandomForestRegressor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XGBRFRegressor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AdaBoostRegressor</a:t>
            </a:r>
            <a:endParaRPr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0" name="Google Shape;462;p37">
            <a:extLst>
              <a:ext uri="{FF2B5EF4-FFF2-40B4-BE49-F238E27FC236}">
                <a16:creationId xmlns:a16="http://schemas.microsoft.com/office/drawing/2014/main" id="{1253DD3F-D758-403E-969F-DBDA6955FDBF}"/>
              </a:ext>
            </a:extLst>
          </p:cNvPr>
          <p:cNvSpPr txBox="1"/>
          <p:nvPr/>
        </p:nvSpPr>
        <p:spPr>
          <a:xfrm>
            <a:off x="9834582" y="217810"/>
            <a:ext cx="8196989" cy="1292631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Regression</a:t>
            </a:r>
            <a:r>
              <a:rPr lang="ko-KR" altLang="en-US" sz="2400" b="1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의 모델을 이용하여</a:t>
            </a:r>
            <a:endParaRPr lang="en-US" altLang="ko-KR" sz="2400" b="1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예측한 결과들</a:t>
            </a:r>
            <a:endParaRPr lang="en-US" altLang="ko-KR" sz="2400" b="1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1" name="Google Shape;462;p37">
            <a:extLst>
              <a:ext uri="{FF2B5EF4-FFF2-40B4-BE49-F238E27FC236}">
                <a16:creationId xmlns:a16="http://schemas.microsoft.com/office/drawing/2014/main" id="{CDA2C15D-8A9F-46EE-93E1-04E6EDEBE1AB}"/>
              </a:ext>
            </a:extLst>
          </p:cNvPr>
          <p:cNvSpPr txBox="1"/>
          <p:nvPr/>
        </p:nvSpPr>
        <p:spPr>
          <a:xfrm>
            <a:off x="1008267" y="7994491"/>
            <a:ext cx="3190535" cy="15696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Ridge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를 이용하여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최적화 상태로 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예측한 결과</a:t>
            </a:r>
            <a:endParaRPr lang="en-US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67CAE6-877C-4895-9BA3-6DE0A9C5D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065" y="1738470"/>
            <a:ext cx="8587505" cy="50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A9BD7D-30ED-401D-ACAD-ECFC1F989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845" y="6743700"/>
            <a:ext cx="8661330" cy="3402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016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32" y="4809934"/>
            <a:ext cx="16870935" cy="43292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462;p37">
            <a:extLst>
              <a:ext uri="{FF2B5EF4-FFF2-40B4-BE49-F238E27FC236}">
                <a16:creationId xmlns:a16="http://schemas.microsoft.com/office/drawing/2014/main" id="{E4D4E00E-CFBA-4178-B154-BA2B2B6B09DB}"/>
              </a:ext>
            </a:extLst>
          </p:cNvPr>
          <p:cNvSpPr txBox="1"/>
          <p:nvPr/>
        </p:nvSpPr>
        <p:spPr>
          <a:xfrm>
            <a:off x="892152" y="3042661"/>
            <a:ext cx="8788876" cy="15696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기후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</a:t>
            </a:r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ai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Calibri"/>
                <a:ea typeface="Calibri"/>
                <a:cs typeface="Calibri"/>
                <a:sym typeface="Calibri"/>
              </a:rPr>
              <a:t>타겟수</a:t>
            </a:r>
            <a:r>
              <a:rPr lang="ko-KR" altLang="en-US" sz="2000" dirty="0">
                <a:latin typeface="Calibri"/>
                <a:ea typeface="Calibri"/>
                <a:cs typeface="Calibri"/>
                <a:sym typeface="Calibri"/>
              </a:rPr>
              <a:t> 조정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alibri"/>
                <a:ea typeface="Calibri"/>
                <a:cs typeface="Calibri"/>
                <a:sym typeface="Calibri"/>
              </a:rPr>
              <a:t>잠복일 </a:t>
            </a:r>
            <a:r>
              <a:rPr lang="en-US" altLang="ko-KR" sz="20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000" dirty="0">
                <a:latin typeface="Calibri"/>
                <a:ea typeface="Calibri"/>
                <a:cs typeface="Calibri"/>
                <a:sym typeface="Calibri"/>
              </a:rPr>
              <a:t>발생일로부터 </a:t>
            </a:r>
            <a:r>
              <a:rPr lang="en-US" altLang="ko-KR" sz="2000" dirty="0">
                <a:latin typeface="Calibri"/>
                <a:ea typeface="Calibri"/>
                <a:cs typeface="Calibri"/>
                <a:sym typeface="Calibri"/>
              </a:rPr>
              <a:t>-3</a:t>
            </a:r>
            <a:r>
              <a:rPr lang="ko-KR" altLang="en-US" sz="2000" dirty="0">
                <a:latin typeface="Calibri"/>
                <a:ea typeface="Calibri"/>
                <a:cs typeface="Calibri"/>
                <a:sym typeface="Calibri"/>
              </a:rPr>
              <a:t>일  최대 </a:t>
            </a:r>
            <a:r>
              <a:rPr lang="en-US" altLang="ko-KR" sz="2000" dirty="0">
                <a:latin typeface="Calibri"/>
                <a:ea typeface="Calibri"/>
                <a:cs typeface="Calibri"/>
                <a:sym typeface="Calibri"/>
              </a:rPr>
              <a:t>+28</a:t>
            </a:r>
            <a:r>
              <a:rPr lang="ko-KR" altLang="en-US" sz="2000" dirty="0">
                <a:latin typeface="Calibri"/>
                <a:ea typeface="Calibri"/>
                <a:cs typeface="Calibri"/>
                <a:sym typeface="Calibri"/>
              </a:rPr>
              <a:t>일 동안  </a:t>
            </a:r>
            <a:r>
              <a:rPr lang="en-US" altLang="ko-KR" sz="2000" dirty="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ko-KR" altLang="en-US" sz="2000" dirty="0">
                <a:latin typeface="Calibri"/>
                <a:ea typeface="Calibri"/>
                <a:cs typeface="Calibri"/>
                <a:sym typeface="Calibri"/>
              </a:rPr>
              <a:t>발생일 앞뒤를 추가해줌</a:t>
            </a:r>
          </a:p>
        </p:txBody>
      </p:sp>
      <p:sp>
        <p:nvSpPr>
          <p:cNvPr id="11" name="Google Shape;462;p37">
            <a:extLst>
              <a:ext uri="{FF2B5EF4-FFF2-40B4-BE49-F238E27FC236}">
                <a16:creationId xmlns:a16="http://schemas.microsoft.com/office/drawing/2014/main" id="{A24E7BA6-6475-457B-9C42-FCBD740FB1CB}"/>
              </a:ext>
            </a:extLst>
          </p:cNvPr>
          <p:cNvSpPr txBox="1"/>
          <p:nvPr/>
        </p:nvSpPr>
        <p:spPr>
          <a:xfrm>
            <a:off x="1008281" y="2087775"/>
            <a:ext cx="681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AI(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조류독감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473" y="2871710"/>
            <a:ext cx="6417690" cy="71028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5" name="Google Shape;3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67670" y="376903"/>
            <a:ext cx="5011034" cy="31345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6" name="Google Shape;36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36972" y="3509584"/>
            <a:ext cx="4957726" cy="31345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7" name="Google Shape;36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82374" y="6652926"/>
            <a:ext cx="5096330" cy="31239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Google Shape;462;p37">
            <a:extLst>
              <a:ext uri="{FF2B5EF4-FFF2-40B4-BE49-F238E27FC236}">
                <a16:creationId xmlns:a16="http://schemas.microsoft.com/office/drawing/2014/main" id="{896EC1E4-C097-4814-ADCE-5BC24CA61FCF}"/>
              </a:ext>
            </a:extLst>
          </p:cNvPr>
          <p:cNvSpPr txBox="1"/>
          <p:nvPr/>
        </p:nvSpPr>
        <p:spPr>
          <a:xfrm>
            <a:off x="1008281" y="2087775"/>
            <a:ext cx="681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AI(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조류독감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473" y="2665996"/>
            <a:ext cx="6417690" cy="71028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5" name="Google Shape;3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17498" y="171189"/>
            <a:ext cx="5011034" cy="31345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6" name="Google Shape;36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3976" y="2509995"/>
            <a:ext cx="4957726" cy="31345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7" name="Google Shape;36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10417" y="3335463"/>
            <a:ext cx="5096330" cy="31239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Google Shape;462;p37">
            <a:extLst>
              <a:ext uri="{FF2B5EF4-FFF2-40B4-BE49-F238E27FC236}">
                <a16:creationId xmlns:a16="http://schemas.microsoft.com/office/drawing/2014/main" id="{896EC1E4-C097-4814-ADCE-5BC24CA61FCF}"/>
              </a:ext>
            </a:extLst>
          </p:cNvPr>
          <p:cNvSpPr txBox="1"/>
          <p:nvPr/>
        </p:nvSpPr>
        <p:spPr>
          <a:xfrm>
            <a:off x="1008281" y="2087775"/>
            <a:ext cx="681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AI(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조류독감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10" name="Google Shape;372;p31">
            <a:extLst>
              <a:ext uri="{FF2B5EF4-FFF2-40B4-BE49-F238E27FC236}">
                <a16:creationId xmlns:a16="http://schemas.microsoft.com/office/drawing/2014/main" id="{75D64BAC-1C74-49EC-8F6B-709AC75607E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6514" y="6627635"/>
            <a:ext cx="11008298" cy="3352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38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62;p37">
            <a:extLst>
              <a:ext uri="{FF2B5EF4-FFF2-40B4-BE49-F238E27FC236}">
                <a16:creationId xmlns:a16="http://schemas.microsoft.com/office/drawing/2014/main" id="{896EC1E4-C097-4814-ADCE-5BC24CA61FCF}"/>
              </a:ext>
            </a:extLst>
          </p:cNvPr>
          <p:cNvSpPr txBox="1"/>
          <p:nvPr/>
        </p:nvSpPr>
        <p:spPr>
          <a:xfrm>
            <a:off x="1008281" y="2087775"/>
            <a:ext cx="681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가뭄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12" name="Google Shape;377;p32">
            <a:extLst>
              <a:ext uri="{FF2B5EF4-FFF2-40B4-BE49-F238E27FC236}">
                <a16:creationId xmlns:a16="http://schemas.microsoft.com/office/drawing/2014/main" id="{5CBE7237-E0A4-4A66-ADE0-4C4CADA8DC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267" y="3657600"/>
            <a:ext cx="7477125" cy="57721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oogle Shape;378;p32">
            <a:extLst>
              <a:ext uri="{FF2B5EF4-FFF2-40B4-BE49-F238E27FC236}">
                <a16:creationId xmlns:a16="http://schemas.microsoft.com/office/drawing/2014/main" id="{B64D7385-BAF8-4AFF-926D-6043614E3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105" y="2149844"/>
            <a:ext cx="9309323" cy="46584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Google Shape;462;p37">
            <a:extLst>
              <a:ext uri="{FF2B5EF4-FFF2-40B4-BE49-F238E27FC236}">
                <a16:creationId xmlns:a16="http://schemas.microsoft.com/office/drawing/2014/main" id="{2EC29E60-B3B0-4B8D-9918-60DC73220D44}"/>
              </a:ext>
            </a:extLst>
          </p:cNvPr>
          <p:cNvSpPr txBox="1"/>
          <p:nvPr/>
        </p:nvSpPr>
        <p:spPr>
          <a:xfrm>
            <a:off x="1269523" y="3047286"/>
            <a:ext cx="2141334" cy="6463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spi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지수를 활용</a:t>
            </a:r>
          </a:p>
        </p:txBody>
      </p:sp>
    </p:spTree>
    <p:extLst>
      <p:ext uri="{BB962C8B-B14F-4D97-AF65-F5344CB8AC3E}">
        <p14:creationId xmlns:p14="http://schemas.microsoft.com/office/powerpoint/2010/main" val="151049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62;p37">
            <a:extLst>
              <a:ext uri="{FF2B5EF4-FFF2-40B4-BE49-F238E27FC236}">
                <a16:creationId xmlns:a16="http://schemas.microsoft.com/office/drawing/2014/main" id="{896EC1E4-C097-4814-ADCE-5BC24CA61FCF}"/>
              </a:ext>
            </a:extLst>
          </p:cNvPr>
          <p:cNvSpPr txBox="1"/>
          <p:nvPr/>
        </p:nvSpPr>
        <p:spPr>
          <a:xfrm>
            <a:off x="1008281" y="2087775"/>
            <a:ext cx="681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가뭄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9" name="Google Shape;384;p33">
            <a:extLst>
              <a:ext uri="{FF2B5EF4-FFF2-40B4-BE49-F238E27FC236}">
                <a16:creationId xmlns:a16="http://schemas.microsoft.com/office/drawing/2014/main" id="{B2CBA503-682B-42F9-9906-FC8BF0690C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24" y="2653620"/>
            <a:ext cx="11676275" cy="51980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oogle Shape;385;p33">
            <a:extLst>
              <a:ext uri="{FF2B5EF4-FFF2-40B4-BE49-F238E27FC236}">
                <a16:creationId xmlns:a16="http://schemas.microsoft.com/office/drawing/2014/main" id="{AE720953-AF30-4E4C-BFEF-E151C2FC17E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1144" y="3568219"/>
            <a:ext cx="6487864" cy="63118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448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62;p37">
            <a:extLst>
              <a:ext uri="{FF2B5EF4-FFF2-40B4-BE49-F238E27FC236}">
                <a16:creationId xmlns:a16="http://schemas.microsoft.com/office/drawing/2014/main" id="{896EC1E4-C097-4814-ADCE-5BC24CA61FCF}"/>
              </a:ext>
            </a:extLst>
          </p:cNvPr>
          <p:cNvSpPr txBox="1"/>
          <p:nvPr/>
        </p:nvSpPr>
        <p:spPr>
          <a:xfrm>
            <a:off x="1008281" y="2087775"/>
            <a:ext cx="681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가뭄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8" name="Google Shape;390;p34">
            <a:extLst>
              <a:ext uri="{FF2B5EF4-FFF2-40B4-BE49-F238E27FC236}">
                <a16:creationId xmlns:a16="http://schemas.microsoft.com/office/drawing/2014/main" id="{C55FE13C-5812-453D-A5C6-64C0D9E737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267" y="2871787"/>
            <a:ext cx="11439525" cy="45434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oogle Shape;391;p34">
            <a:extLst>
              <a:ext uri="{FF2B5EF4-FFF2-40B4-BE49-F238E27FC236}">
                <a16:creationId xmlns:a16="http://schemas.microsoft.com/office/drawing/2014/main" id="{CD2EFC92-B3EC-4972-A522-F8E82D9376F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2676" y="593099"/>
            <a:ext cx="7212894" cy="25391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oogle Shape;392;p34">
            <a:extLst>
              <a:ext uri="{FF2B5EF4-FFF2-40B4-BE49-F238E27FC236}">
                <a16:creationId xmlns:a16="http://schemas.microsoft.com/office/drawing/2014/main" id="{48208EB2-8881-4AED-8101-3102D1E4B9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22743" y="4274529"/>
            <a:ext cx="6308602" cy="576041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691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62;p37">
            <a:extLst>
              <a:ext uri="{FF2B5EF4-FFF2-40B4-BE49-F238E27FC236}">
                <a16:creationId xmlns:a16="http://schemas.microsoft.com/office/drawing/2014/main" id="{896EC1E4-C097-4814-ADCE-5BC24CA61FCF}"/>
              </a:ext>
            </a:extLst>
          </p:cNvPr>
          <p:cNvSpPr txBox="1"/>
          <p:nvPr/>
        </p:nvSpPr>
        <p:spPr>
          <a:xfrm>
            <a:off x="1008281" y="2087775"/>
            <a:ext cx="681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가뭄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9" name="Google Shape;398;p35">
            <a:extLst>
              <a:ext uri="{FF2B5EF4-FFF2-40B4-BE49-F238E27FC236}">
                <a16:creationId xmlns:a16="http://schemas.microsoft.com/office/drawing/2014/main" id="{55118B52-E082-401D-B60E-EE34BCAF01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279" y="2830100"/>
            <a:ext cx="12068175" cy="67341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oogle Shape;397;p35">
            <a:extLst>
              <a:ext uri="{FF2B5EF4-FFF2-40B4-BE49-F238E27FC236}">
                <a16:creationId xmlns:a16="http://schemas.microsoft.com/office/drawing/2014/main" id="{7436B099-D0B7-41BF-92BA-116858E3CE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3368" y="2395536"/>
            <a:ext cx="4009886" cy="9674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604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동기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7620000" y="1338270"/>
            <a:ext cx="2438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1371" y="2932553"/>
            <a:ext cx="16262972" cy="547579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1905000" y="3804426"/>
            <a:ext cx="14249400" cy="324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기후는 우리의 삶에 많은 영향을 미친다. 기후에 따라 의식주가 변하고 급격한 기후변화로 인해 피해를 입기도 한다. 이런 점을 바탕으로 기후데이터를 분석하여 주가에 영향을 미치는 상황들을 파악하고 주가를 예측해보고자 한다.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단순하게 기후변화라는 큰 틀로 놓고 보면 연관성이 명확하지 않아 주가에 확실하게 영향을 줄 수 있는 재난 요인을 탐색하여 주가에 어떤 영향을 주는지 알아보려 한다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62;p37">
            <a:extLst>
              <a:ext uri="{FF2B5EF4-FFF2-40B4-BE49-F238E27FC236}">
                <a16:creationId xmlns:a16="http://schemas.microsoft.com/office/drawing/2014/main" id="{896EC1E4-C097-4814-ADCE-5BC24CA61FCF}"/>
              </a:ext>
            </a:extLst>
          </p:cNvPr>
          <p:cNvSpPr txBox="1"/>
          <p:nvPr/>
        </p:nvSpPr>
        <p:spPr>
          <a:xfrm>
            <a:off x="1008281" y="2087775"/>
            <a:ext cx="681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가뭄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8" name="Google Shape;403;p36">
            <a:extLst>
              <a:ext uri="{FF2B5EF4-FFF2-40B4-BE49-F238E27FC236}">
                <a16:creationId xmlns:a16="http://schemas.microsoft.com/office/drawing/2014/main" id="{3DEA37B4-2226-4D87-B43B-46F9F932A7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267" y="2765384"/>
            <a:ext cx="10477500" cy="4914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oogle Shape;404;p36">
            <a:extLst>
              <a:ext uri="{FF2B5EF4-FFF2-40B4-BE49-F238E27FC236}">
                <a16:creationId xmlns:a16="http://schemas.microsoft.com/office/drawing/2014/main" id="{60BF9AB1-0FC7-41F2-86D2-3F4C0310A05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9887" y="3614952"/>
            <a:ext cx="6438900" cy="6010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989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62;p37">
            <a:extLst>
              <a:ext uri="{FF2B5EF4-FFF2-40B4-BE49-F238E27FC236}">
                <a16:creationId xmlns:a16="http://schemas.microsoft.com/office/drawing/2014/main" id="{896EC1E4-C097-4814-ADCE-5BC24CA61FCF}"/>
              </a:ext>
            </a:extLst>
          </p:cNvPr>
          <p:cNvSpPr txBox="1"/>
          <p:nvPr/>
        </p:nvSpPr>
        <p:spPr>
          <a:xfrm>
            <a:off x="1008281" y="2087775"/>
            <a:ext cx="68149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4)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각 </a:t>
            </a:r>
            <a:r>
              <a:rPr lang="ko-KR" altLang="en-US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재난별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예측하기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가뭄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13" name="Google Shape;409;p37">
            <a:extLst>
              <a:ext uri="{FF2B5EF4-FFF2-40B4-BE49-F238E27FC236}">
                <a16:creationId xmlns:a16="http://schemas.microsoft.com/office/drawing/2014/main" id="{CF947B0E-E282-4716-BD4D-16267B258B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753680"/>
            <a:ext cx="9626600" cy="681059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oogle Shape;410;p37">
            <a:extLst>
              <a:ext uri="{FF2B5EF4-FFF2-40B4-BE49-F238E27FC236}">
                <a16:creationId xmlns:a16="http://schemas.microsoft.com/office/drawing/2014/main" id="{057CE5AB-2C49-4CBC-BB5E-397240459D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1600" y="722724"/>
            <a:ext cx="7188200" cy="69909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060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3CC19D-0E86-4762-9E90-673E24FBE021}"/>
              </a:ext>
            </a:extLst>
          </p:cNvPr>
          <p:cNvSpPr txBox="1"/>
          <p:nvPr/>
        </p:nvSpPr>
        <p:spPr>
          <a:xfrm>
            <a:off x="1008267" y="3852674"/>
            <a:ext cx="1693139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# </a:t>
            </a:r>
            <a:r>
              <a:rPr lang="ko-KR" altLang="en-US" sz="2400" dirty="0">
                <a:latin typeface="+mn-ea"/>
                <a:ea typeface="+mn-ea"/>
              </a:rPr>
              <a:t>폐기물주 </a:t>
            </a:r>
            <a:r>
              <a:rPr lang="en-US" altLang="ko-KR" sz="2400" dirty="0">
                <a:latin typeface="+mn-ea"/>
                <a:ea typeface="+mn-ea"/>
              </a:rPr>
              <a:t>= [ 'KG ETS’, '</a:t>
            </a:r>
            <a:r>
              <a:rPr lang="ko-KR" altLang="en-US" sz="2400" dirty="0" err="1">
                <a:latin typeface="+mn-ea"/>
                <a:ea typeface="+mn-ea"/>
              </a:rPr>
              <a:t>인선이엔티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와이엔텍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코엔텍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스페코</a:t>
            </a:r>
            <a:r>
              <a:rPr lang="en-US" altLang="ko-KR" sz="2400" dirty="0">
                <a:latin typeface="+mn-ea"/>
                <a:ea typeface="+mn-ea"/>
              </a:rPr>
              <a:t>’ ]</a:t>
            </a:r>
          </a:p>
        </p:txBody>
      </p:sp>
      <p:sp>
        <p:nvSpPr>
          <p:cNvPr id="9" name="Google Shape;462;p37">
            <a:extLst>
              <a:ext uri="{FF2B5EF4-FFF2-40B4-BE49-F238E27FC236}">
                <a16:creationId xmlns:a16="http://schemas.microsoft.com/office/drawing/2014/main" id="{32E2AEE0-D9F3-4BDD-BE01-D2EB898AAB37}"/>
              </a:ext>
            </a:extLst>
          </p:cNvPr>
          <p:cNvSpPr txBox="1"/>
          <p:nvPr/>
        </p:nvSpPr>
        <p:spPr>
          <a:xfrm>
            <a:off x="1008267" y="3240113"/>
            <a:ext cx="208326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장마</a:t>
            </a:r>
            <a:endParaRPr sz="28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1" name="Google Shape;462;p37">
            <a:extLst>
              <a:ext uri="{FF2B5EF4-FFF2-40B4-BE49-F238E27FC236}">
                <a16:creationId xmlns:a16="http://schemas.microsoft.com/office/drawing/2014/main" id="{916262E3-F5EC-4150-B48A-2374C382FC8E}"/>
              </a:ext>
            </a:extLst>
          </p:cNvPr>
          <p:cNvSpPr txBox="1"/>
          <p:nvPr/>
        </p:nvSpPr>
        <p:spPr>
          <a:xfrm>
            <a:off x="1027932" y="6253556"/>
            <a:ext cx="208326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가뭄</a:t>
            </a:r>
            <a:endParaRPr sz="28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52141-0997-4648-A411-46D46C9509A4}"/>
              </a:ext>
            </a:extLst>
          </p:cNvPr>
          <p:cNvSpPr txBox="1"/>
          <p:nvPr/>
        </p:nvSpPr>
        <p:spPr>
          <a:xfrm>
            <a:off x="1008267" y="4468197"/>
            <a:ext cx="853393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# </a:t>
            </a:r>
            <a:r>
              <a:rPr lang="ko-KR" altLang="en-US" sz="2400" dirty="0">
                <a:latin typeface="+mn-ea"/>
                <a:ea typeface="+mn-ea"/>
              </a:rPr>
              <a:t>농약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 err="1">
                <a:latin typeface="+mn-ea"/>
                <a:ea typeface="+mn-ea"/>
              </a:rPr>
              <a:t>비료주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= [ '</a:t>
            </a:r>
            <a:r>
              <a:rPr lang="ko-KR" altLang="en-US" sz="2400" dirty="0">
                <a:latin typeface="+mn-ea"/>
                <a:ea typeface="+mn-ea"/>
              </a:rPr>
              <a:t>경농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조비</a:t>
            </a:r>
            <a:r>
              <a:rPr lang="en-US" altLang="ko-KR" sz="2400" dirty="0">
                <a:latin typeface="+mn-ea"/>
                <a:ea typeface="+mn-ea"/>
              </a:rPr>
              <a:t>’,  '</a:t>
            </a:r>
            <a:r>
              <a:rPr lang="ko-KR" altLang="en-US" sz="2400" dirty="0" err="1">
                <a:latin typeface="+mn-ea"/>
                <a:ea typeface="+mn-ea"/>
              </a:rPr>
              <a:t>동방아그로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>
                <a:latin typeface="+mn-ea"/>
                <a:ea typeface="+mn-ea"/>
              </a:rPr>
              <a:t>남해화학</a:t>
            </a:r>
            <a:r>
              <a:rPr lang="en-US" altLang="ko-KR" sz="2400" dirty="0">
                <a:latin typeface="+mn-ea"/>
                <a:ea typeface="+mn-ea"/>
              </a:rPr>
              <a:t>’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7D2D20-35D4-4233-ABCD-93B0B0DF7BC8}"/>
              </a:ext>
            </a:extLst>
          </p:cNvPr>
          <p:cNvSpPr txBox="1"/>
          <p:nvPr/>
        </p:nvSpPr>
        <p:spPr>
          <a:xfrm>
            <a:off x="1027932" y="5084424"/>
            <a:ext cx="781126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# </a:t>
            </a:r>
            <a:r>
              <a:rPr lang="ko-KR" altLang="en-US" sz="2400" dirty="0">
                <a:latin typeface="+mn-ea"/>
                <a:ea typeface="+mn-ea"/>
              </a:rPr>
              <a:t>제습기 주 </a:t>
            </a:r>
            <a:r>
              <a:rPr lang="en-US" altLang="ko-KR" sz="2400" dirty="0">
                <a:latin typeface="+mn-ea"/>
                <a:ea typeface="+mn-ea"/>
              </a:rPr>
              <a:t>= [ '</a:t>
            </a:r>
            <a:r>
              <a:rPr lang="ko-KR" altLang="en-US" sz="2400" dirty="0" err="1">
                <a:latin typeface="+mn-ea"/>
                <a:ea typeface="+mn-ea"/>
              </a:rPr>
              <a:t>위닉스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>
                <a:latin typeface="+mn-ea"/>
                <a:ea typeface="+mn-ea"/>
              </a:rPr>
              <a:t>신일전자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파세코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코웨이</a:t>
            </a:r>
            <a:r>
              <a:rPr lang="en-US" altLang="ko-KR" sz="2400" dirty="0">
                <a:latin typeface="+mn-ea"/>
                <a:ea typeface="+mn-ea"/>
              </a:rPr>
              <a:t>’ 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A9FDF-838E-473C-B066-B959C9724A73}"/>
              </a:ext>
            </a:extLst>
          </p:cNvPr>
          <p:cNvSpPr txBox="1"/>
          <p:nvPr/>
        </p:nvSpPr>
        <p:spPr>
          <a:xfrm>
            <a:off x="1008267" y="6872828"/>
            <a:ext cx="1693139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# </a:t>
            </a:r>
            <a:r>
              <a:rPr lang="ko-KR" altLang="en-US" sz="2400" dirty="0">
                <a:latin typeface="+mn-ea"/>
                <a:ea typeface="+mn-ea"/>
              </a:rPr>
              <a:t>수도관 주 </a:t>
            </a:r>
            <a:r>
              <a:rPr lang="en-US" altLang="ko-KR" sz="2400" dirty="0">
                <a:latin typeface="+mn-ea"/>
                <a:ea typeface="+mn-ea"/>
              </a:rPr>
              <a:t>= [ '</a:t>
            </a:r>
            <a:r>
              <a:rPr lang="ko-KR" altLang="en-US" sz="2400" dirty="0" err="1">
                <a:latin typeface="+mn-ea"/>
                <a:ea typeface="+mn-ea"/>
              </a:rPr>
              <a:t>뉴보텍</a:t>
            </a:r>
            <a:r>
              <a:rPr lang="en-US" altLang="ko-KR" sz="2400" dirty="0">
                <a:latin typeface="+mn-ea"/>
                <a:ea typeface="+mn-ea"/>
              </a:rPr>
              <a:t>’, 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'</a:t>
            </a:r>
            <a:r>
              <a:rPr lang="ko-KR" altLang="en-US" sz="2400" dirty="0">
                <a:latin typeface="+mn-ea"/>
                <a:ea typeface="+mn-ea"/>
              </a:rPr>
              <a:t>동양철관</a:t>
            </a:r>
            <a:r>
              <a:rPr lang="en-US" altLang="ko-KR" sz="2400" dirty="0">
                <a:latin typeface="+mn-ea"/>
                <a:ea typeface="+mn-ea"/>
              </a:rPr>
              <a:t>', '</a:t>
            </a:r>
            <a:r>
              <a:rPr lang="ko-KR" altLang="en-US" sz="2400" dirty="0" err="1">
                <a:latin typeface="+mn-ea"/>
                <a:ea typeface="+mn-ea"/>
              </a:rPr>
              <a:t>뉴로스</a:t>
            </a:r>
            <a:r>
              <a:rPr lang="en-US" altLang="ko-KR" sz="2400" dirty="0">
                <a:latin typeface="+mn-ea"/>
                <a:ea typeface="+mn-ea"/>
              </a:rPr>
              <a:t>', '</a:t>
            </a:r>
            <a:r>
              <a:rPr lang="ko-KR" altLang="en-US" sz="2400" dirty="0" err="1">
                <a:latin typeface="+mn-ea"/>
                <a:ea typeface="+mn-ea"/>
              </a:rPr>
              <a:t>자연과환경</a:t>
            </a:r>
            <a:r>
              <a:rPr lang="en-US" altLang="ko-KR" sz="2400" dirty="0">
                <a:latin typeface="+mn-ea"/>
                <a:ea typeface="+mn-ea"/>
              </a:rPr>
              <a:t>', '</a:t>
            </a:r>
            <a:r>
              <a:rPr lang="ko-KR" altLang="en-US" sz="2400" dirty="0" err="1">
                <a:latin typeface="+mn-ea"/>
                <a:ea typeface="+mn-ea"/>
              </a:rPr>
              <a:t>웰크론한텍</a:t>
            </a:r>
            <a:r>
              <a:rPr lang="en-US" altLang="ko-KR" sz="2400" dirty="0">
                <a:latin typeface="+mn-ea"/>
                <a:ea typeface="+mn-ea"/>
              </a:rPr>
              <a:t>' #- </a:t>
            </a:r>
            <a:r>
              <a:rPr lang="ko-KR" altLang="en-US" sz="2400" dirty="0">
                <a:latin typeface="+mn-ea"/>
                <a:ea typeface="+mn-ea"/>
              </a:rPr>
              <a:t>폐수처리 및 담수처리 전문업체 </a:t>
            </a:r>
            <a:r>
              <a:rPr lang="en-US" altLang="ko-KR" sz="2400" dirty="0">
                <a:latin typeface="+mn-ea"/>
                <a:ea typeface="+mn-ea"/>
              </a:rPr>
              <a:t>]</a:t>
            </a:r>
          </a:p>
        </p:txBody>
      </p:sp>
      <p:sp>
        <p:nvSpPr>
          <p:cNvPr id="21" name="Google Shape;462;p37">
            <a:extLst>
              <a:ext uri="{FF2B5EF4-FFF2-40B4-BE49-F238E27FC236}">
                <a16:creationId xmlns:a16="http://schemas.microsoft.com/office/drawing/2014/main" id="{E96A32B8-79D3-4254-BE92-E32CF0CD53DB}"/>
              </a:ext>
            </a:extLst>
          </p:cNvPr>
          <p:cNvSpPr txBox="1"/>
          <p:nvPr/>
        </p:nvSpPr>
        <p:spPr>
          <a:xfrm>
            <a:off x="1008281" y="2087775"/>
            <a:ext cx="444908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5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테마주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회사선정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1008281" y="2087775"/>
            <a:ext cx="444908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5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테마주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회사선정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" name="Google Shape;462;p37">
            <a:extLst>
              <a:ext uri="{FF2B5EF4-FFF2-40B4-BE49-F238E27FC236}">
                <a16:creationId xmlns:a16="http://schemas.microsoft.com/office/drawing/2014/main" id="{9CED9676-38DC-4010-A80E-CC86371D589F}"/>
              </a:ext>
            </a:extLst>
          </p:cNvPr>
          <p:cNvSpPr txBox="1"/>
          <p:nvPr/>
        </p:nvSpPr>
        <p:spPr>
          <a:xfrm>
            <a:off x="1067259" y="3223053"/>
            <a:ext cx="31227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AI(</a:t>
            </a:r>
            <a:r>
              <a:rPr lang="ko-KR" alt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조류독감</a:t>
            </a:r>
            <a:r>
              <a:rPr lang="en-US" altLang="ko-KR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)</a:t>
            </a:r>
            <a:endParaRPr sz="28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C7861-980C-47DE-89F9-B71BA85273B2}"/>
              </a:ext>
            </a:extLst>
          </p:cNvPr>
          <p:cNvSpPr txBox="1"/>
          <p:nvPr/>
        </p:nvSpPr>
        <p:spPr>
          <a:xfrm>
            <a:off x="1093530" y="4506841"/>
            <a:ext cx="1693139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# </a:t>
            </a:r>
            <a:r>
              <a:rPr lang="ko-KR" altLang="en-US" sz="2400" dirty="0">
                <a:latin typeface="+mn-ea"/>
                <a:ea typeface="+mn-ea"/>
              </a:rPr>
              <a:t>사료</a:t>
            </a:r>
            <a:r>
              <a:rPr lang="en-US" altLang="ko-KR" sz="2400" dirty="0">
                <a:latin typeface="+mn-ea"/>
                <a:ea typeface="+mn-ea"/>
              </a:rPr>
              <a:t>,</a:t>
            </a:r>
            <a:r>
              <a:rPr lang="ko-KR" altLang="en-US" sz="2400" dirty="0">
                <a:latin typeface="+mn-ea"/>
                <a:ea typeface="+mn-ea"/>
              </a:rPr>
              <a:t>사료첨가제 </a:t>
            </a:r>
            <a:r>
              <a:rPr lang="en-US" altLang="ko-KR" sz="2400" dirty="0">
                <a:latin typeface="+mn-ea"/>
                <a:ea typeface="+mn-ea"/>
              </a:rPr>
              <a:t>= ['</a:t>
            </a:r>
            <a:r>
              <a:rPr lang="ko-KR" altLang="en-US" sz="2400" dirty="0" err="1">
                <a:latin typeface="+mn-ea"/>
                <a:ea typeface="+mn-ea"/>
              </a:rPr>
              <a:t>진바이오텍</a:t>
            </a:r>
            <a:r>
              <a:rPr lang="en-US" altLang="ko-KR" sz="2400" dirty="0">
                <a:latin typeface="+mn-ea"/>
                <a:ea typeface="+mn-ea"/>
              </a:rPr>
              <a:t>', '</a:t>
            </a:r>
            <a:r>
              <a:rPr lang="ko-KR" altLang="en-US" sz="2400" dirty="0">
                <a:latin typeface="+mn-ea"/>
                <a:ea typeface="+mn-ea"/>
              </a:rPr>
              <a:t>우성</a:t>
            </a:r>
            <a:r>
              <a:rPr lang="en-US" altLang="ko-KR" sz="2400" dirty="0">
                <a:latin typeface="+mn-ea"/>
                <a:ea typeface="+mn-ea"/>
              </a:rPr>
              <a:t>', '</a:t>
            </a:r>
            <a:r>
              <a:rPr lang="ko-KR" altLang="en-US" sz="2400" dirty="0">
                <a:latin typeface="+mn-ea"/>
                <a:ea typeface="+mn-ea"/>
              </a:rPr>
              <a:t>한일사료</a:t>
            </a:r>
            <a:r>
              <a:rPr lang="en-US" altLang="ko-KR" sz="2400" dirty="0">
                <a:latin typeface="+mn-ea"/>
                <a:ea typeface="+mn-ea"/>
              </a:rPr>
              <a:t>’ 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E54F1-6187-4D56-BC62-2C5081EA84D3}"/>
              </a:ext>
            </a:extLst>
          </p:cNvPr>
          <p:cNvSpPr txBox="1"/>
          <p:nvPr/>
        </p:nvSpPr>
        <p:spPr>
          <a:xfrm>
            <a:off x="1078257" y="5144624"/>
            <a:ext cx="1416009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# </a:t>
            </a:r>
            <a:r>
              <a:rPr lang="ko-KR" altLang="en-US" sz="2400" dirty="0">
                <a:latin typeface="+mn-ea"/>
                <a:ea typeface="+mn-ea"/>
              </a:rPr>
              <a:t>의료품 </a:t>
            </a:r>
            <a:r>
              <a:rPr lang="ko-KR" altLang="en-US" sz="2400" dirty="0" err="1">
                <a:latin typeface="+mn-ea"/>
                <a:ea typeface="+mn-ea"/>
              </a:rPr>
              <a:t>백신주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=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[ '</a:t>
            </a:r>
            <a:r>
              <a:rPr lang="ko-KR" altLang="en-US" sz="2400" dirty="0" err="1">
                <a:latin typeface="+mn-ea"/>
                <a:ea typeface="+mn-ea"/>
              </a:rPr>
              <a:t>제일바이오</a:t>
            </a:r>
            <a:r>
              <a:rPr lang="en-US" altLang="ko-KR" sz="2400" dirty="0">
                <a:latin typeface="+mn-ea"/>
                <a:ea typeface="+mn-ea"/>
              </a:rPr>
              <a:t>', '</a:t>
            </a:r>
            <a:r>
              <a:rPr lang="ko-KR" altLang="en-US" sz="2400" dirty="0" err="1">
                <a:latin typeface="+mn-ea"/>
                <a:ea typeface="+mn-ea"/>
              </a:rPr>
              <a:t>이글벳</a:t>
            </a:r>
            <a:r>
              <a:rPr lang="en-US" altLang="ko-KR" sz="2400" dirty="0">
                <a:latin typeface="+mn-ea"/>
                <a:ea typeface="+mn-ea"/>
              </a:rPr>
              <a:t>', '</a:t>
            </a:r>
            <a:r>
              <a:rPr lang="ko-KR" altLang="en-US" sz="2400" dirty="0">
                <a:latin typeface="+mn-ea"/>
                <a:ea typeface="+mn-ea"/>
              </a:rPr>
              <a:t>넥스트</a:t>
            </a:r>
            <a:r>
              <a:rPr lang="en-US" altLang="ko-KR" sz="2400" dirty="0">
                <a:latin typeface="+mn-ea"/>
                <a:ea typeface="+mn-ea"/>
              </a:rPr>
              <a:t>BT’, '</a:t>
            </a:r>
            <a:r>
              <a:rPr lang="ko-KR" altLang="en-US" sz="2400" dirty="0">
                <a:latin typeface="+mn-ea"/>
                <a:ea typeface="+mn-ea"/>
              </a:rPr>
              <a:t>대성미생물</a:t>
            </a:r>
            <a:r>
              <a:rPr lang="en-US" altLang="ko-KR" sz="2400" dirty="0">
                <a:latin typeface="+mn-ea"/>
                <a:ea typeface="+mn-ea"/>
              </a:rPr>
              <a:t>', '</a:t>
            </a:r>
            <a:r>
              <a:rPr lang="ko-KR" altLang="en-US" sz="2400" dirty="0" err="1">
                <a:latin typeface="+mn-ea"/>
                <a:ea typeface="+mn-ea"/>
              </a:rPr>
              <a:t>대한뉴팜</a:t>
            </a:r>
            <a:r>
              <a:rPr lang="en-US" altLang="ko-KR" sz="2400" dirty="0">
                <a:latin typeface="+mn-ea"/>
                <a:ea typeface="+mn-ea"/>
              </a:rPr>
              <a:t>', '</a:t>
            </a:r>
            <a:r>
              <a:rPr lang="ko-KR" altLang="en-US" sz="2400" dirty="0">
                <a:latin typeface="+mn-ea"/>
                <a:ea typeface="+mn-ea"/>
              </a:rPr>
              <a:t>중앙백신</a:t>
            </a:r>
            <a:r>
              <a:rPr lang="en-US" altLang="ko-KR" sz="2400" dirty="0">
                <a:latin typeface="+mn-ea"/>
                <a:ea typeface="+mn-ea"/>
              </a:rPr>
              <a:t>', '</a:t>
            </a:r>
            <a:r>
              <a:rPr lang="ko-KR" altLang="en-US" sz="2400" dirty="0" err="1">
                <a:latin typeface="+mn-ea"/>
                <a:ea typeface="+mn-ea"/>
              </a:rPr>
              <a:t>파루</a:t>
            </a:r>
            <a:r>
              <a:rPr lang="en-US" altLang="ko-KR" sz="2400" dirty="0">
                <a:latin typeface="+mn-ea"/>
                <a:ea typeface="+mn-ea"/>
              </a:rPr>
              <a:t>＇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C4C2E-C2BA-4730-AC77-0C79058BDEEC}"/>
              </a:ext>
            </a:extLst>
          </p:cNvPr>
          <p:cNvSpPr txBox="1"/>
          <p:nvPr/>
        </p:nvSpPr>
        <p:spPr>
          <a:xfrm>
            <a:off x="1083173" y="3926978"/>
            <a:ext cx="1005114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# </a:t>
            </a:r>
            <a:r>
              <a:rPr lang="ko-KR" altLang="en-US" sz="2400" dirty="0">
                <a:latin typeface="+mn-ea"/>
                <a:ea typeface="+mn-ea"/>
              </a:rPr>
              <a:t>대체식품 주 </a:t>
            </a:r>
            <a:r>
              <a:rPr lang="en-US" altLang="ko-KR" sz="2400" dirty="0">
                <a:latin typeface="+mn-ea"/>
                <a:ea typeface="+mn-ea"/>
              </a:rPr>
              <a:t>= [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'</a:t>
            </a:r>
            <a:r>
              <a:rPr lang="ko-KR" altLang="en-US" sz="2400" dirty="0">
                <a:latin typeface="+mn-ea"/>
                <a:ea typeface="+mn-ea"/>
              </a:rPr>
              <a:t>동원수산</a:t>
            </a:r>
            <a:r>
              <a:rPr lang="en-US" altLang="ko-KR" sz="2400" dirty="0">
                <a:latin typeface="+mn-ea"/>
                <a:ea typeface="+mn-ea"/>
              </a:rPr>
              <a:t>', '</a:t>
            </a:r>
            <a:r>
              <a:rPr lang="ko-KR" altLang="en-US" sz="2400" dirty="0" err="1">
                <a:latin typeface="+mn-ea"/>
                <a:ea typeface="+mn-ea"/>
              </a:rPr>
              <a:t>신라에스지</a:t>
            </a:r>
            <a:r>
              <a:rPr lang="en-US" altLang="ko-KR" sz="2400" dirty="0">
                <a:latin typeface="+mn-ea"/>
                <a:ea typeface="+mn-ea"/>
              </a:rPr>
              <a:t>’, 'CJ</a:t>
            </a:r>
            <a:r>
              <a:rPr lang="ko-KR" altLang="en-US" sz="2400" dirty="0" err="1">
                <a:latin typeface="+mn-ea"/>
                <a:ea typeface="+mn-ea"/>
              </a:rPr>
              <a:t>씨푸드</a:t>
            </a:r>
            <a:r>
              <a:rPr lang="en-US" altLang="ko-KR" sz="2400" dirty="0">
                <a:latin typeface="+mn-ea"/>
                <a:ea typeface="+mn-ea"/>
              </a:rPr>
              <a:t>’ ]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1" name="Google Shape;463;p37">
            <a:extLst>
              <a:ext uri="{FF2B5EF4-FFF2-40B4-BE49-F238E27FC236}">
                <a16:creationId xmlns:a16="http://schemas.microsoft.com/office/drawing/2014/main" id="{B69BF9C2-6CB4-4626-8C4C-8DE69682C786}"/>
              </a:ext>
            </a:extLst>
          </p:cNvPr>
          <p:cNvSpPr txBox="1"/>
          <p:nvPr/>
        </p:nvSpPr>
        <p:spPr>
          <a:xfrm>
            <a:off x="1008267" y="6863743"/>
            <a:ext cx="16191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# </a:t>
            </a:r>
            <a:r>
              <a:rPr lang="ko-KR" sz="2400" dirty="0">
                <a:latin typeface="+mn-ea"/>
                <a:ea typeface="+mn-ea"/>
                <a:cs typeface="Calibri"/>
                <a:sym typeface="Calibri"/>
              </a:rPr>
              <a:t>열대야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–</a:t>
            </a:r>
            <a:r>
              <a:rPr lang="ko-KR" sz="2400" dirty="0"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en-US" altLang="ko-KR" sz="2400" dirty="0">
                <a:latin typeface="+mn-ea"/>
                <a:ea typeface="+mn-ea"/>
                <a:cs typeface="Calibri"/>
                <a:sym typeface="Calibri"/>
              </a:rPr>
              <a:t>[ ‘</a:t>
            </a: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신일전자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’</a:t>
            </a: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,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 ‘</a:t>
            </a:r>
            <a:r>
              <a:rPr lang="ko-KR" sz="2400" dirty="0" err="1">
                <a:solidFill>
                  <a:schemeClr val="dk1"/>
                </a:solidFill>
                <a:latin typeface="+mn-ea"/>
                <a:ea typeface="+mn-ea"/>
              </a:rPr>
              <a:t>파세코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’</a:t>
            </a: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,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 ‘</a:t>
            </a:r>
            <a:r>
              <a:rPr lang="ko-KR" sz="2400" dirty="0" err="1">
                <a:solidFill>
                  <a:schemeClr val="dk1"/>
                </a:solidFill>
                <a:latin typeface="+mn-ea"/>
                <a:ea typeface="+mn-ea"/>
              </a:rPr>
              <a:t>에스씨디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’</a:t>
            </a: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,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 ‘</a:t>
            </a:r>
            <a:r>
              <a:rPr lang="ko-KR" sz="2400" dirty="0" err="1">
                <a:solidFill>
                  <a:schemeClr val="dk1"/>
                </a:solidFill>
                <a:latin typeface="+mn-ea"/>
                <a:ea typeface="+mn-ea"/>
              </a:rPr>
              <a:t>위닉스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’</a:t>
            </a: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,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 ‘</a:t>
            </a:r>
            <a:r>
              <a:rPr lang="ko-KR" sz="2400" dirty="0" err="1">
                <a:solidFill>
                  <a:schemeClr val="dk1"/>
                </a:solidFill>
                <a:latin typeface="+mn-ea"/>
                <a:ea typeface="+mn-ea"/>
              </a:rPr>
              <a:t>위니아딤채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’</a:t>
            </a:r>
            <a:r>
              <a:rPr lang="ko-KR" sz="2400" dirty="0">
                <a:solidFill>
                  <a:schemeClr val="dk1"/>
                </a:solidFill>
                <a:latin typeface="+mn-ea"/>
                <a:ea typeface="+mn-ea"/>
              </a:rPr>
              <a:t>,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 ‘</a:t>
            </a:r>
            <a:r>
              <a:rPr lang="ko-KR" sz="2400" dirty="0" err="1">
                <a:solidFill>
                  <a:schemeClr val="dk1"/>
                </a:solidFill>
                <a:latin typeface="+mn-ea"/>
                <a:ea typeface="+mn-ea"/>
              </a:rPr>
              <a:t>비엠티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ea typeface="+mn-ea"/>
              </a:rPr>
              <a:t>’ ]</a:t>
            </a:r>
            <a:endParaRPr sz="24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22" name="Google Shape;462;p37">
            <a:extLst>
              <a:ext uri="{FF2B5EF4-FFF2-40B4-BE49-F238E27FC236}">
                <a16:creationId xmlns:a16="http://schemas.microsoft.com/office/drawing/2014/main" id="{5BBBCD1E-2E19-4B08-8790-826B5E20A612}"/>
              </a:ext>
            </a:extLst>
          </p:cNvPr>
          <p:cNvSpPr txBox="1"/>
          <p:nvPr/>
        </p:nvSpPr>
        <p:spPr>
          <a:xfrm>
            <a:off x="1027932" y="6307384"/>
            <a:ext cx="208326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열대야</a:t>
            </a:r>
            <a:endParaRPr sz="28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BF6383-83FB-42C8-AC1F-F0B2ABF8D76A}"/>
              </a:ext>
            </a:extLst>
          </p:cNvPr>
          <p:cNvSpPr txBox="1"/>
          <p:nvPr/>
        </p:nvSpPr>
        <p:spPr>
          <a:xfrm>
            <a:off x="1008267" y="7596311"/>
            <a:ext cx="1693139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# </a:t>
            </a:r>
            <a:r>
              <a:rPr lang="ko-KR" altLang="en-US" sz="2400" dirty="0">
                <a:latin typeface="+mn-ea"/>
                <a:ea typeface="+mn-ea"/>
              </a:rPr>
              <a:t>소매유통 </a:t>
            </a:r>
            <a:r>
              <a:rPr lang="en-US" altLang="ko-KR" sz="2400" dirty="0">
                <a:latin typeface="+mn-ea"/>
                <a:ea typeface="+mn-ea"/>
              </a:rPr>
              <a:t>= [ '</a:t>
            </a:r>
            <a:r>
              <a:rPr lang="ko-KR" altLang="en-US" sz="2400" dirty="0" err="1">
                <a:latin typeface="+mn-ea"/>
                <a:ea typeface="+mn-ea"/>
              </a:rPr>
              <a:t>롯데하이마트</a:t>
            </a:r>
            <a:r>
              <a:rPr lang="en-US" altLang="ko-KR" sz="2400" dirty="0">
                <a:latin typeface="+mn-ea"/>
                <a:ea typeface="+mn-ea"/>
              </a:rPr>
              <a:t>’,  '</a:t>
            </a:r>
            <a:r>
              <a:rPr lang="ko-KR" altLang="en-US" sz="2400" dirty="0">
                <a:latin typeface="+mn-ea"/>
                <a:ea typeface="+mn-ea"/>
              </a:rPr>
              <a:t>빙그레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태경케미컬</a:t>
            </a:r>
            <a:r>
              <a:rPr lang="en-US" altLang="ko-KR" sz="2400" dirty="0">
                <a:latin typeface="+mn-ea"/>
                <a:ea typeface="+mn-ea"/>
              </a:rPr>
              <a:t>’ 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CF76C-042E-4A73-B0C1-342C0262BEA3}"/>
              </a:ext>
            </a:extLst>
          </p:cNvPr>
          <p:cNvSpPr txBox="1"/>
          <p:nvPr/>
        </p:nvSpPr>
        <p:spPr>
          <a:xfrm>
            <a:off x="1008267" y="8268054"/>
            <a:ext cx="1693139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# </a:t>
            </a:r>
            <a:r>
              <a:rPr lang="ko-KR" altLang="en-US" sz="2400" dirty="0">
                <a:latin typeface="+mn-ea"/>
                <a:ea typeface="+mn-ea"/>
              </a:rPr>
              <a:t>에어컨</a:t>
            </a:r>
            <a:r>
              <a:rPr lang="en-US" altLang="ko-KR" sz="2400" dirty="0">
                <a:latin typeface="+mn-ea"/>
                <a:ea typeface="+mn-ea"/>
              </a:rPr>
              <a:t>(</a:t>
            </a:r>
            <a:r>
              <a:rPr lang="ko-KR" altLang="en-US" sz="2400" dirty="0">
                <a:latin typeface="+mn-ea"/>
                <a:ea typeface="+mn-ea"/>
              </a:rPr>
              <a:t>가스</a:t>
            </a:r>
            <a:r>
              <a:rPr lang="en-US" altLang="ko-KR" sz="2400" dirty="0">
                <a:latin typeface="+mn-ea"/>
                <a:ea typeface="+mn-ea"/>
              </a:rPr>
              <a:t>) = [ '</a:t>
            </a:r>
            <a:r>
              <a:rPr lang="ko-KR" altLang="en-US" sz="2400" dirty="0" err="1">
                <a:latin typeface="+mn-ea"/>
                <a:ea typeface="+mn-ea"/>
              </a:rPr>
              <a:t>파세코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위니아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딤채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비엠티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>
                <a:latin typeface="+mn-ea"/>
                <a:ea typeface="+mn-ea"/>
              </a:rPr>
              <a:t>신일전자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에스씨디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에스피지</a:t>
            </a:r>
            <a:r>
              <a:rPr lang="en-US" altLang="ko-KR" sz="2400" dirty="0">
                <a:latin typeface="+mn-ea"/>
                <a:ea typeface="+mn-ea"/>
              </a:rPr>
              <a:t>’, '</a:t>
            </a:r>
            <a:r>
              <a:rPr lang="ko-KR" altLang="en-US" sz="2400" dirty="0" err="1">
                <a:latin typeface="+mn-ea"/>
                <a:ea typeface="+mn-ea"/>
              </a:rPr>
              <a:t>위닉스</a:t>
            </a:r>
            <a:r>
              <a:rPr lang="en-US" altLang="ko-KR" sz="2400" dirty="0">
                <a:latin typeface="+mn-ea"/>
                <a:ea typeface="+mn-ea"/>
              </a:rPr>
              <a:t>’ ]</a:t>
            </a:r>
          </a:p>
        </p:txBody>
      </p:sp>
    </p:spTree>
    <p:extLst>
      <p:ext uri="{BB962C8B-B14F-4D97-AF65-F5344CB8AC3E}">
        <p14:creationId xmlns:p14="http://schemas.microsoft.com/office/powerpoint/2010/main" val="3162304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7312D-9F77-466B-9239-FA70DE4A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58" y="3078435"/>
            <a:ext cx="6525536" cy="5048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C420FD-D0AD-4C83-9891-281AE23DC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21" y="5759449"/>
            <a:ext cx="6157954" cy="422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459;p37">
            <a:extLst>
              <a:ext uri="{FF2B5EF4-FFF2-40B4-BE49-F238E27FC236}">
                <a16:creationId xmlns:a16="http://schemas.microsoft.com/office/drawing/2014/main" id="{939EB09D-C2A3-4E30-8C77-C570B7002926}"/>
              </a:ext>
            </a:extLst>
          </p:cNvPr>
          <p:cNvSpPr txBox="1"/>
          <p:nvPr/>
        </p:nvSpPr>
        <p:spPr>
          <a:xfrm>
            <a:off x="1008276" y="458303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460;p37">
            <a:extLst>
              <a:ext uri="{FF2B5EF4-FFF2-40B4-BE49-F238E27FC236}">
                <a16:creationId xmlns:a16="http://schemas.microsoft.com/office/drawing/2014/main" id="{D3E8A7D3-AD9A-4773-9122-37DB4EA2DE16}"/>
              </a:ext>
            </a:extLst>
          </p:cNvPr>
          <p:cNvSpPr txBox="1"/>
          <p:nvPr/>
        </p:nvSpPr>
        <p:spPr>
          <a:xfrm>
            <a:off x="7620000" y="119201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Google Shape;461;p37">
            <a:extLst>
              <a:ext uri="{FF2B5EF4-FFF2-40B4-BE49-F238E27FC236}">
                <a16:creationId xmlns:a16="http://schemas.microsoft.com/office/drawing/2014/main" id="{37FA6055-8A9C-4024-BF67-BBB83FDE76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008267" y="1598259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62;p37">
            <a:extLst>
              <a:ext uri="{FF2B5EF4-FFF2-40B4-BE49-F238E27FC236}">
                <a16:creationId xmlns:a16="http://schemas.microsoft.com/office/drawing/2014/main" id="{C4F6BA04-8653-4091-A13A-4660F7B646CF}"/>
              </a:ext>
            </a:extLst>
          </p:cNvPr>
          <p:cNvSpPr txBox="1"/>
          <p:nvPr/>
        </p:nvSpPr>
        <p:spPr>
          <a:xfrm>
            <a:off x="1008281" y="1823353"/>
            <a:ext cx="444908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6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테마주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지수 구하기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C4C20B-5E66-470C-8A5F-D5BCC1FE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9207" y="1738470"/>
            <a:ext cx="7080381" cy="4778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389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AF9AB0-A85E-4F75-9EBE-96100F59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33" y="2005799"/>
            <a:ext cx="11759154" cy="7822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459;p37">
            <a:extLst>
              <a:ext uri="{FF2B5EF4-FFF2-40B4-BE49-F238E27FC236}">
                <a16:creationId xmlns:a16="http://schemas.microsoft.com/office/drawing/2014/main" id="{DA5D8097-5E5E-44B1-9C58-D01CA5E1A983}"/>
              </a:ext>
            </a:extLst>
          </p:cNvPr>
          <p:cNvSpPr txBox="1"/>
          <p:nvPr/>
        </p:nvSpPr>
        <p:spPr>
          <a:xfrm>
            <a:off x="1008276" y="458303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460;p37">
            <a:extLst>
              <a:ext uri="{FF2B5EF4-FFF2-40B4-BE49-F238E27FC236}">
                <a16:creationId xmlns:a16="http://schemas.microsoft.com/office/drawing/2014/main" id="{DA075767-017E-4147-98D2-F5A86EE145D6}"/>
              </a:ext>
            </a:extLst>
          </p:cNvPr>
          <p:cNvSpPr txBox="1"/>
          <p:nvPr/>
        </p:nvSpPr>
        <p:spPr>
          <a:xfrm>
            <a:off x="7620000" y="119201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Google Shape;461;p37">
            <a:extLst>
              <a:ext uri="{FF2B5EF4-FFF2-40B4-BE49-F238E27FC236}">
                <a16:creationId xmlns:a16="http://schemas.microsoft.com/office/drawing/2014/main" id="{3E35B13A-9DB2-48D7-9867-452CBF6DD7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598259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62;p37">
            <a:extLst>
              <a:ext uri="{FF2B5EF4-FFF2-40B4-BE49-F238E27FC236}">
                <a16:creationId xmlns:a16="http://schemas.microsoft.com/office/drawing/2014/main" id="{5974677E-7DAC-4322-8F27-D228CDD837FA}"/>
              </a:ext>
            </a:extLst>
          </p:cNvPr>
          <p:cNvSpPr txBox="1"/>
          <p:nvPr/>
        </p:nvSpPr>
        <p:spPr>
          <a:xfrm>
            <a:off x="1008281" y="1823353"/>
            <a:ext cx="444908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6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</a:t>
            </a:r>
            <a:r>
              <a:rPr lang="ko-KR" sz="2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테마주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지수 구하기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071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/>
        </p:nvSpPr>
        <p:spPr>
          <a:xfrm>
            <a:off x="1008276" y="295540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7620000" y="911085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435496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1008281" y="1722569"/>
            <a:ext cx="585029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7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투자전략 세우기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-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장마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0F1701-B4EF-4B00-A47F-FF264768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02" y="2755405"/>
            <a:ext cx="4458866" cy="2332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AAB60A-A0A8-43D6-83B9-8109468D9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191" y="5367290"/>
            <a:ext cx="4322888" cy="22758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A7F309-4A73-47CE-AE5D-D3A0FB1F6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215" y="7750485"/>
            <a:ext cx="4449089" cy="22014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6CCE84-713B-4DBD-9A22-B0364A26B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932" y="2750992"/>
            <a:ext cx="4671137" cy="24491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063FA75-2B2F-4215-8FD3-5AA8643108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363"/>
          <a:stretch/>
        </p:blipFill>
        <p:spPr>
          <a:xfrm>
            <a:off x="7096933" y="5352413"/>
            <a:ext cx="4762058" cy="24904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5EB3466-7B9F-4DC3-B37A-E3683C86E7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717"/>
          <a:stretch/>
        </p:blipFill>
        <p:spPr>
          <a:xfrm>
            <a:off x="7042157" y="7735468"/>
            <a:ext cx="4725913" cy="249044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DF2283-8AA8-466E-AEBE-CC610928D5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1490"/>
          <a:stretch/>
        </p:blipFill>
        <p:spPr>
          <a:xfrm>
            <a:off x="12567934" y="2633264"/>
            <a:ext cx="4693457" cy="272099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B297BFB-8AA7-474D-AE6D-5F01CEDE7C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359" r="35089"/>
          <a:stretch/>
        </p:blipFill>
        <p:spPr>
          <a:xfrm>
            <a:off x="12477011" y="5179261"/>
            <a:ext cx="4923485" cy="266359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20F7726-80A5-45CA-B578-A02B60A298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237" t="8458"/>
          <a:stretch/>
        </p:blipFill>
        <p:spPr>
          <a:xfrm>
            <a:off x="12501552" y="7735466"/>
            <a:ext cx="4898944" cy="2490443"/>
          </a:xfrm>
          <a:prstGeom prst="rect">
            <a:avLst/>
          </a:prstGeom>
        </p:spPr>
      </p:pic>
      <p:sp>
        <p:nvSpPr>
          <p:cNvPr id="35" name="Google Shape;462;p37">
            <a:extLst>
              <a:ext uri="{FF2B5EF4-FFF2-40B4-BE49-F238E27FC236}">
                <a16:creationId xmlns:a16="http://schemas.microsoft.com/office/drawing/2014/main" id="{867BB9ED-42AB-42F4-B572-DD279A0242B7}"/>
              </a:ext>
            </a:extLst>
          </p:cNvPr>
          <p:cNvSpPr txBox="1"/>
          <p:nvPr/>
        </p:nvSpPr>
        <p:spPr>
          <a:xfrm>
            <a:off x="2449004" y="2462157"/>
            <a:ext cx="2083262" cy="61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폐기물</a:t>
            </a:r>
            <a:endParaRPr sz="28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6" name="Google Shape;462;p37">
            <a:extLst>
              <a:ext uri="{FF2B5EF4-FFF2-40B4-BE49-F238E27FC236}">
                <a16:creationId xmlns:a16="http://schemas.microsoft.com/office/drawing/2014/main" id="{FE0E30CE-1560-4681-A37A-70A6368A951B}"/>
              </a:ext>
            </a:extLst>
          </p:cNvPr>
          <p:cNvSpPr txBox="1"/>
          <p:nvPr/>
        </p:nvSpPr>
        <p:spPr>
          <a:xfrm>
            <a:off x="8011147" y="2433129"/>
            <a:ext cx="2550983" cy="61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농약</a:t>
            </a:r>
            <a:r>
              <a:rPr lang="en-US" altLang="ko-KR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&amp;</a:t>
            </a:r>
            <a:r>
              <a:rPr lang="ko-KR" alt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비료</a:t>
            </a:r>
            <a:endParaRPr sz="28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7" name="Google Shape;462;p37">
            <a:extLst>
              <a:ext uri="{FF2B5EF4-FFF2-40B4-BE49-F238E27FC236}">
                <a16:creationId xmlns:a16="http://schemas.microsoft.com/office/drawing/2014/main" id="{7BC0A99A-304E-41E7-AAAE-DF8F1F5B628F}"/>
              </a:ext>
            </a:extLst>
          </p:cNvPr>
          <p:cNvSpPr txBox="1"/>
          <p:nvPr/>
        </p:nvSpPr>
        <p:spPr>
          <a:xfrm>
            <a:off x="14041011" y="2360559"/>
            <a:ext cx="2550983" cy="61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제습기</a:t>
            </a:r>
            <a:endParaRPr sz="28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295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/>
        </p:nvSpPr>
        <p:spPr>
          <a:xfrm>
            <a:off x="1008276" y="295540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7620000" y="911085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435496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1008281" y="1722569"/>
            <a:ext cx="585029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7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투자전략 세우기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-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열대야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909A63-70EB-4E74-A8A4-FEDF0F5F8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884"/>
          <a:stretch/>
        </p:blipFill>
        <p:spPr>
          <a:xfrm>
            <a:off x="4499751" y="2497283"/>
            <a:ext cx="4392604" cy="27766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B4A098-675D-44CD-9FBE-1EFA133E8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17" r="35053"/>
          <a:stretch/>
        </p:blipFill>
        <p:spPr>
          <a:xfrm>
            <a:off x="4362643" y="5143500"/>
            <a:ext cx="4666819" cy="28006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85137D-9481-48B7-A233-C4C26E7B38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18"/>
          <a:stretch/>
        </p:blipFill>
        <p:spPr>
          <a:xfrm>
            <a:off x="4362643" y="7369885"/>
            <a:ext cx="4503967" cy="2714685"/>
          </a:xfrm>
          <a:prstGeom prst="rect">
            <a:avLst/>
          </a:prstGeom>
        </p:spPr>
      </p:pic>
      <p:sp>
        <p:nvSpPr>
          <p:cNvPr id="35" name="Google Shape;462;p37">
            <a:extLst>
              <a:ext uri="{FF2B5EF4-FFF2-40B4-BE49-F238E27FC236}">
                <a16:creationId xmlns:a16="http://schemas.microsoft.com/office/drawing/2014/main" id="{867BB9ED-42AB-42F4-B572-DD279A0242B7}"/>
              </a:ext>
            </a:extLst>
          </p:cNvPr>
          <p:cNvSpPr txBox="1"/>
          <p:nvPr/>
        </p:nvSpPr>
        <p:spPr>
          <a:xfrm>
            <a:off x="5339135" y="2259727"/>
            <a:ext cx="2550982" cy="61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ko-KR" altLang="en-US" sz="2800" b="1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소매유통주</a:t>
            </a:r>
            <a:endParaRPr sz="28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0234DC-58CC-454F-A7A9-F6C7E3D22E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461"/>
          <a:stretch/>
        </p:blipFill>
        <p:spPr>
          <a:xfrm>
            <a:off x="10579322" y="2577672"/>
            <a:ext cx="4291334" cy="269824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EA39E7-FF82-45F4-A015-02CC34AD5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00" r="36057"/>
          <a:stretch/>
        </p:blipFill>
        <p:spPr>
          <a:xfrm>
            <a:off x="10579322" y="5075721"/>
            <a:ext cx="4291334" cy="26475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4A24411-8126-4D43-B0E1-7FEE21D2C0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33"/>
          <a:stretch/>
        </p:blipFill>
        <p:spPr>
          <a:xfrm>
            <a:off x="10482624" y="7454500"/>
            <a:ext cx="4388032" cy="2647513"/>
          </a:xfrm>
          <a:prstGeom prst="rect">
            <a:avLst/>
          </a:prstGeom>
        </p:spPr>
      </p:pic>
      <p:sp>
        <p:nvSpPr>
          <p:cNvPr id="36" name="Google Shape;462;p37">
            <a:extLst>
              <a:ext uri="{FF2B5EF4-FFF2-40B4-BE49-F238E27FC236}">
                <a16:creationId xmlns:a16="http://schemas.microsoft.com/office/drawing/2014/main" id="{FE0E30CE-1560-4681-A37A-70A6368A951B}"/>
              </a:ext>
            </a:extLst>
          </p:cNvPr>
          <p:cNvSpPr txBox="1"/>
          <p:nvPr/>
        </p:nvSpPr>
        <p:spPr>
          <a:xfrm>
            <a:off x="11634816" y="2230699"/>
            <a:ext cx="2550983" cy="61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에어컨주</a:t>
            </a:r>
            <a:endParaRPr sz="28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4737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/>
        </p:nvSpPr>
        <p:spPr>
          <a:xfrm>
            <a:off x="1008276" y="295540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7620000" y="911085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435496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1008281" y="1722569"/>
            <a:ext cx="672783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7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투자전략 세우기 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– AI(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조류독감</a:t>
            </a: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),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가뭄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90A425-3736-4AAF-93E7-1E6E62AC9417}"/>
              </a:ext>
            </a:extLst>
          </p:cNvPr>
          <p:cNvGrpSpPr/>
          <p:nvPr/>
        </p:nvGrpSpPr>
        <p:grpSpPr>
          <a:xfrm>
            <a:off x="12072823" y="1731273"/>
            <a:ext cx="4324350" cy="2876550"/>
            <a:chOff x="457447" y="675860"/>
            <a:chExt cx="4352925" cy="288607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02D9D-500A-4AAD-B6C3-4D6B0DD9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447" y="675860"/>
              <a:ext cx="4352925" cy="2886075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6D3F3C5-C8ED-4E52-902A-5820F85C2948}"/>
                </a:ext>
              </a:extLst>
            </p:cNvPr>
            <p:cNvSpPr/>
            <p:nvPr/>
          </p:nvSpPr>
          <p:spPr>
            <a:xfrm>
              <a:off x="1364366" y="2118897"/>
              <a:ext cx="275772" cy="26851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16F88C6-57DD-42D0-9596-43E8015E35F5}"/>
              </a:ext>
            </a:extLst>
          </p:cNvPr>
          <p:cNvGrpSpPr/>
          <p:nvPr/>
        </p:nvGrpSpPr>
        <p:grpSpPr>
          <a:xfrm>
            <a:off x="12200859" y="6847588"/>
            <a:ext cx="4324350" cy="2876550"/>
            <a:chOff x="3487921" y="3610911"/>
            <a:chExt cx="4324350" cy="28765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383F7F0-CF82-49F8-B98D-C91668D08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7921" y="3610911"/>
              <a:ext cx="4324350" cy="287655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192D220-853F-45B9-B209-97427C1963FC}"/>
                </a:ext>
              </a:extLst>
            </p:cNvPr>
            <p:cNvSpPr/>
            <p:nvPr/>
          </p:nvSpPr>
          <p:spPr>
            <a:xfrm>
              <a:off x="5690937" y="5049186"/>
              <a:ext cx="275772" cy="26851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BB6A0A-5A5F-416B-B576-97611A32B703}"/>
              </a:ext>
            </a:extLst>
          </p:cNvPr>
          <p:cNvGrpSpPr/>
          <p:nvPr/>
        </p:nvGrpSpPr>
        <p:grpSpPr>
          <a:xfrm>
            <a:off x="11974285" y="4335951"/>
            <a:ext cx="4629150" cy="2819400"/>
            <a:chOff x="5966709" y="700211"/>
            <a:chExt cx="4629150" cy="28194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1D7832C-CC26-475A-BB0E-86D6F2301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6709" y="700211"/>
              <a:ext cx="4629150" cy="2819400"/>
            </a:xfrm>
            <a:prstGeom prst="rect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1FE8ADA-0AC7-4EF0-8D29-617BCDD04FC1}"/>
                </a:ext>
              </a:extLst>
            </p:cNvPr>
            <p:cNvSpPr/>
            <p:nvPr/>
          </p:nvSpPr>
          <p:spPr>
            <a:xfrm>
              <a:off x="6594710" y="1975654"/>
              <a:ext cx="304802" cy="26851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Google Shape;462;p37">
            <a:extLst>
              <a:ext uri="{FF2B5EF4-FFF2-40B4-BE49-F238E27FC236}">
                <a16:creationId xmlns:a16="http://schemas.microsoft.com/office/drawing/2014/main" id="{867BB9ED-42AB-42F4-B572-DD279A0242B7}"/>
              </a:ext>
            </a:extLst>
          </p:cNvPr>
          <p:cNvSpPr txBox="1"/>
          <p:nvPr/>
        </p:nvSpPr>
        <p:spPr>
          <a:xfrm>
            <a:off x="12774500" y="1414807"/>
            <a:ext cx="3222749" cy="61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상하수도관주</a:t>
            </a:r>
            <a:endParaRPr sz="28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0" name="Google Shape;462;p37">
            <a:extLst>
              <a:ext uri="{FF2B5EF4-FFF2-40B4-BE49-F238E27FC236}">
                <a16:creationId xmlns:a16="http://schemas.microsoft.com/office/drawing/2014/main" id="{B2449046-4954-4117-B002-27CEB4B450F6}"/>
              </a:ext>
            </a:extLst>
          </p:cNvPr>
          <p:cNvSpPr txBox="1"/>
          <p:nvPr/>
        </p:nvSpPr>
        <p:spPr>
          <a:xfrm>
            <a:off x="4513365" y="2411955"/>
            <a:ext cx="3222749" cy="61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rgbClr val="00B050"/>
                </a:solidFill>
                <a:latin typeface="+mj-ea"/>
                <a:ea typeface="+mj-ea"/>
                <a:cs typeface="Calibri"/>
                <a:sym typeface="Calibri"/>
              </a:rPr>
              <a:t>의료백신주</a:t>
            </a:r>
            <a:endParaRPr sz="2800" b="1" dirty="0">
              <a:solidFill>
                <a:srgbClr val="00B05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78C452-D2B1-4176-8658-23FF839E0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112" y="3151543"/>
            <a:ext cx="10348558" cy="35509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331B85B-AB33-4EB1-8386-250FB8DC7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112" y="6629841"/>
            <a:ext cx="10078006" cy="35002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889A91F-B1A2-4726-929D-EB633988ACBB}"/>
              </a:ext>
            </a:extLst>
          </p:cNvPr>
          <p:cNvSpPr/>
          <p:nvPr/>
        </p:nvSpPr>
        <p:spPr>
          <a:xfrm>
            <a:off x="3135086" y="4607823"/>
            <a:ext cx="646348" cy="646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7CD2472-E104-4C79-A8DE-01FE281D23F3}"/>
              </a:ext>
            </a:extLst>
          </p:cNvPr>
          <p:cNvSpPr/>
          <p:nvPr/>
        </p:nvSpPr>
        <p:spPr>
          <a:xfrm>
            <a:off x="3458260" y="7962689"/>
            <a:ext cx="646348" cy="646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149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/>
        </p:nvSpPr>
        <p:spPr>
          <a:xfrm>
            <a:off x="1008276" y="295540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7620000" y="911085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435496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1008281" y="1722569"/>
            <a:ext cx="585029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8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가상투자 프로그램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5" name="Google Shape;462;p37">
            <a:extLst>
              <a:ext uri="{FF2B5EF4-FFF2-40B4-BE49-F238E27FC236}">
                <a16:creationId xmlns:a16="http://schemas.microsoft.com/office/drawing/2014/main" id="{041E8135-7440-4FF6-B3C1-6139FA617467}"/>
              </a:ext>
            </a:extLst>
          </p:cNvPr>
          <p:cNvSpPr txBox="1"/>
          <p:nvPr/>
        </p:nvSpPr>
        <p:spPr>
          <a:xfrm>
            <a:off x="2320159" y="6299135"/>
            <a:ext cx="7367220" cy="203129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주식 데이터인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FDR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을 이용하여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원하는 기간에 종목코드를 이용해서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가격을 추출하여 투자하고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수익률을 출력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6" name="Google Shape;462;p37">
            <a:extLst>
              <a:ext uri="{FF2B5EF4-FFF2-40B4-BE49-F238E27FC236}">
                <a16:creationId xmlns:a16="http://schemas.microsoft.com/office/drawing/2014/main" id="{9BF6023E-4309-42F7-B137-25AAAF93E608}"/>
              </a:ext>
            </a:extLst>
          </p:cNvPr>
          <p:cNvSpPr txBox="1"/>
          <p:nvPr/>
        </p:nvSpPr>
        <p:spPr>
          <a:xfrm>
            <a:off x="12856296" y="945846"/>
            <a:ext cx="5107854" cy="15696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매입날짜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매도날짜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종목코드 입력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투자금액내에서 투자하고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수익률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수익금액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변동율을 예측</a:t>
            </a:r>
            <a:endParaRPr lang="en-US" altLang="ko-KR" sz="20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E2C91C-C779-460B-90E0-56E067716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5" y="2466975"/>
            <a:ext cx="11430000" cy="267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Google Shape;462;p37">
            <a:extLst>
              <a:ext uri="{FF2B5EF4-FFF2-40B4-BE49-F238E27FC236}">
                <a16:creationId xmlns:a16="http://schemas.microsoft.com/office/drawing/2014/main" id="{D85A610B-0849-4EC4-A98B-C346D1236A10}"/>
              </a:ext>
            </a:extLst>
          </p:cNvPr>
          <p:cNvSpPr txBox="1"/>
          <p:nvPr/>
        </p:nvSpPr>
        <p:spPr>
          <a:xfrm>
            <a:off x="10210324" y="1820675"/>
            <a:ext cx="2224791" cy="6463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모델 불러오기</a:t>
            </a:r>
            <a:endParaRPr lang="ko-KR" altLang="en-US"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A7D394-C32E-48CA-B2A8-399F11450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506" y="3976914"/>
            <a:ext cx="7265644" cy="5710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029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832158"/>
            <a:ext cx="9184752" cy="100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0458" y="2547975"/>
            <a:ext cx="12392025" cy="1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40458" y="3314700"/>
            <a:ext cx="6629400" cy="615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82458" y="5045983"/>
            <a:ext cx="66389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5">
            <a:alphaModFix/>
          </a:blip>
          <a:srcRect t="53598" r="47125" b="41310"/>
          <a:stretch/>
        </p:blipFill>
        <p:spPr>
          <a:xfrm>
            <a:off x="9917723" y="6037213"/>
            <a:ext cx="7990357" cy="71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 descr="미국 대선 기후변화 관련주 테마주 DMS 휴켐스 주가 전망 : 네이버 블로그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8258" y="6065386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descr="기후/자연재해 관련주 - 폭설(태경비케이 대동공업 백광산업 광림 계양전기 광명전기 제룡전기 선도전기 세명전기 일진전기 ) : 네이버  블로그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01858" y="7448372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descr="친환경관련주 탄소테마주 엑시트투자그룹 추천으로 수익중! : 네이버 블로그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41069" y="5948561"/>
            <a:ext cx="2376773" cy="23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/>
        </p:nvSpPr>
        <p:spPr>
          <a:xfrm>
            <a:off x="1008276" y="295540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설명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435496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1008281" y="1722569"/>
            <a:ext cx="585029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8</a:t>
            </a:r>
            <a:r>
              <a:rPr lang="ko-KR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) </a:t>
            </a:r>
            <a:r>
              <a:rPr lang="ko-KR" altLang="en-US" sz="2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가상투자 프로그램</a:t>
            </a:r>
            <a:endParaRPr sz="2800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C98F9-419A-4782-9F86-243341CF5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494" y="295540"/>
            <a:ext cx="9456214" cy="5916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01BA06-412E-464C-99BE-E3D5FE808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648" y="6041344"/>
            <a:ext cx="9519573" cy="1520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F8CC6F-0660-4B08-97B6-4DCC9248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67" y="2684421"/>
            <a:ext cx="8258614" cy="6655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764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/>
          <p:nvPr/>
        </p:nvSpPr>
        <p:spPr>
          <a:xfrm>
            <a:off x="5673760" y="3628214"/>
            <a:ext cx="6940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9" name="Google Shape;46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589" y="4935528"/>
            <a:ext cx="7859350" cy="28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85954" y="-932374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34989" y="2822406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8"/>
          <p:cNvSpPr txBox="1"/>
          <p:nvPr/>
        </p:nvSpPr>
        <p:spPr>
          <a:xfrm>
            <a:off x="6844800" y="5633777"/>
            <a:ext cx="41874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</a:t>
            </a:r>
            <a:endParaRPr sz="5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61;p19">
            <a:extLst>
              <a:ext uri="{FF2B5EF4-FFF2-40B4-BE49-F238E27FC236}">
                <a16:creationId xmlns:a16="http://schemas.microsoft.com/office/drawing/2014/main" id="{EF9D938B-A104-4000-AF13-04B4193324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267" y="2333033"/>
            <a:ext cx="16262972" cy="62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9;p37">
            <a:extLst>
              <a:ext uri="{FF2B5EF4-FFF2-40B4-BE49-F238E27FC236}">
                <a16:creationId xmlns:a16="http://schemas.microsoft.com/office/drawing/2014/main" id="{364DF372-3E8E-4792-B1B1-7EB0308CC004}"/>
              </a:ext>
            </a:extLst>
          </p:cNvPr>
          <p:cNvSpPr txBox="1"/>
          <p:nvPr/>
        </p:nvSpPr>
        <p:spPr>
          <a:xfrm>
            <a:off x="1008276" y="295540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</a:t>
            </a:r>
            <a:r>
              <a:rPr lang="ko-KR" altLang="en-US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Google Shape;461;p37">
            <a:extLst>
              <a:ext uri="{FF2B5EF4-FFF2-40B4-BE49-F238E27FC236}">
                <a16:creationId xmlns:a16="http://schemas.microsoft.com/office/drawing/2014/main" id="{F1B8DE1C-4B72-47D3-A5D0-8A0043018F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008267" y="1435496"/>
            <a:ext cx="8918865" cy="1630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133C0367-4563-4383-9D45-FE9A1073C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02222"/>
              </p:ext>
            </p:extLst>
          </p:nvPr>
        </p:nvGraphicFramePr>
        <p:xfrm>
          <a:off x="1523997" y="3056477"/>
          <a:ext cx="14819088" cy="4833261"/>
        </p:xfrm>
        <a:graphic>
          <a:graphicData uri="http://schemas.openxmlformats.org/drawingml/2006/table">
            <a:tbl>
              <a:tblPr>
                <a:tableStyleId>{076CE5D7-E525-4925-AC56-02C5C055ECE0}</a:tableStyleId>
              </a:tblPr>
              <a:tblGrid>
                <a:gridCol w="1852386">
                  <a:extLst>
                    <a:ext uri="{9D8B030D-6E8A-4147-A177-3AD203B41FA5}">
                      <a16:colId xmlns:a16="http://schemas.microsoft.com/office/drawing/2014/main" val="972558521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4228493111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1486713449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2888539631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2533894950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1205933283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334678467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1406755731"/>
                    </a:ext>
                  </a:extLst>
                </a:gridCol>
              </a:tblGrid>
              <a:tr h="53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폐기물주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1089280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1083740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1060760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926400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1000000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992598"/>
                  </a:ext>
                </a:extLst>
              </a:tr>
              <a:tr h="53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 err="1">
                          <a:solidFill>
                            <a:srgbClr val="000000"/>
                          </a:solidFill>
                          <a:sym typeface="Arial"/>
                        </a:rPr>
                        <a:t>비료주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1033550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1107060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1015400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874200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125056"/>
                  </a:ext>
                </a:extLst>
              </a:tr>
              <a:tr h="53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제습기주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828640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894400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1009600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1181192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467884"/>
                  </a:ext>
                </a:extLst>
              </a:tr>
              <a:tr h="53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식료품주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835000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934200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1044980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330577"/>
                  </a:ext>
                </a:extLst>
              </a:tr>
              <a:tr h="53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에어컨주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844960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802510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833995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1023180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776080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244841"/>
                  </a:ext>
                </a:extLst>
              </a:tr>
              <a:tr h="53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수도관주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745900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954430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887005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956635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765448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645326"/>
                  </a:ext>
                </a:extLst>
              </a:tr>
              <a:tr h="53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 err="1">
                          <a:solidFill>
                            <a:srgbClr val="000000"/>
                          </a:solidFill>
                          <a:sym typeface="Arial"/>
                        </a:rPr>
                        <a:t>사료주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1037900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1061980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1123420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582124"/>
                  </a:ext>
                </a:extLst>
              </a:tr>
              <a:tr h="53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 err="1">
                          <a:solidFill>
                            <a:srgbClr val="000000"/>
                          </a:solidFill>
                          <a:sym typeface="Arial"/>
                        </a:rPr>
                        <a:t>의료,백신주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1124315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1032250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1038500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927575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1102231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999800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976150</a:t>
                      </a:r>
                      <a:endParaRPr lang="ko-KR" altLang="en-US" sz="20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878111"/>
                  </a:ext>
                </a:extLst>
              </a:tr>
              <a:tr h="53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대체식품주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984405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1023650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1032340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1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403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9;p37">
            <a:extLst>
              <a:ext uri="{FF2B5EF4-FFF2-40B4-BE49-F238E27FC236}">
                <a16:creationId xmlns:a16="http://schemas.microsoft.com/office/drawing/2014/main" id="{364DF372-3E8E-4792-B1B1-7EB0308CC004}"/>
              </a:ext>
            </a:extLst>
          </p:cNvPr>
          <p:cNvSpPr txBox="1"/>
          <p:nvPr/>
        </p:nvSpPr>
        <p:spPr>
          <a:xfrm>
            <a:off x="1008276" y="295540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</a:t>
            </a:r>
            <a:r>
              <a:rPr lang="ko-KR" altLang="en-US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Google Shape;461;p37">
            <a:extLst>
              <a:ext uri="{FF2B5EF4-FFF2-40B4-BE49-F238E27FC236}">
                <a16:creationId xmlns:a16="http://schemas.microsoft.com/office/drawing/2014/main" id="{F1B8DE1C-4B72-47D3-A5D0-8A0043018F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435496"/>
            <a:ext cx="89188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9F0231-9A78-4238-904F-A7AB39AE0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052" y="1722659"/>
            <a:ext cx="10581524" cy="77116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"/>
          <p:cNvSpPr txBox="1"/>
          <p:nvPr/>
        </p:nvSpPr>
        <p:spPr>
          <a:xfrm>
            <a:off x="5673760" y="3425014"/>
            <a:ext cx="6940500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sz="3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4" name="Google Shape;48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9684" y="5199095"/>
            <a:ext cx="4928631" cy="17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85954" y="-932374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34989" y="2822406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0"/>
          <p:cNvSpPr txBox="1"/>
          <p:nvPr/>
        </p:nvSpPr>
        <p:spPr>
          <a:xfrm>
            <a:off x="7041388" y="5544165"/>
            <a:ext cx="4187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의미도출</a:t>
            </a:r>
            <a:endParaRPr sz="4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1;p19">
            <a:extLst>
              <a:ext uri="{FF2B5EF4-FFF2-40B4-BE49-F238E27FC236}">
                <a16:creationId xmlns:a16="http://schemas.microsoft.com/office/drawing/2014/main" id="{5B5A0791-A5CF-47ED-8DB6-896E4A71FC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1371" y="2942633"/>
            <a:ext cx="16262972" cy="62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3;p19">
            <a:extLst>
              <a:ext uri="{FF2B5EF4-FFF2-40B4-BE49-F238E27FC236}">
                <a16:creationId xmlns:a16="http://schemas.microsoft.com/office/drawing/2014/main" id="{AD3E46F6-D97D-457A-8BA6-D295E7DA66DA}"/>
              </a:ext>
            </a:extLst>
          </p:cNvPr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ko-KR" altLang="en-US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Google Shape;165;p19">
            <a:extLst>
              <a:ext uri="{FF2B5EF4-FFF2-40B4-BE49-F238E27FC236}">
                <a16:creationId xmlns:a16="http://schemas.microsoft.com/office/drawing/2014/main" id="{4B703D23-A050-4C3F-9267-ABD739D538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216552-A200-4B65-8AF6-CE2ECE7C007D}"/>
              </a:ext>
            </a:extLst>
          </p:cNvPr>
          <p:cNvSpPr txBox="1"/>
          <p:nvPr/>
        </p:nvSpPr>
        <p:spPr>
          <a:xfrm>
            <a:off x="1660742" y="3620690"/>
            <a:ext cx="14964229" cy="440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+mn-ea"/>
                <a:ea typeface="+mn-ea"/>
              </a:rPr>
              <a:t>1. </a:t>
            </a:r>
            <a:r>
              <a:rPr lang="ko-KR" altLang="en-US" sz="2400" dirty="0">
                <a:latin typeface="+mn-ea"/>
                <a:ea typeface="+mn-ea"/>
              </a:rPr>
              <a:t>각각의 기후에 대한 재난을 모두 예측하고자 했으나 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+mn-ea"/>
                <a:ea typeface="+mn-ea"/>
              </a:rPr>
              <a:t>   </a:t>
            </a:r>
            <a:r>
              <a:rPr lang="ko-KR" altLang="en-US" sz="2400" dirty="0">
                <a:latin typeface="+mn-ea"/>
                <a:ea typeface="+mn-ea"/>
              </a:rPr>
              <a:t>잘 나오는 기후관련 재난이 있는가 하면 안 나오는 것도 있었다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+mn-ea"/>
                <a:ea typeface="+mn-ea"/>
              </a:rPr>
              <a:t>2. </a:t>
            </a:r>
            <a:r>
              <a:rPr lang="ko-KR" altLang="en-US" sz="2400" dirty="0">
                <a:latin typeface="+mn-ea"/>
                <a:ea typeface="+mn-ea"/>
              </a:rPr>
              <a:t>기후 재난과 연관된 테마주들을 연관 시키고자 관련 주들을 묶어 지수화 시켜 비교 하였다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+mn-ea"/>
                <a:ea typeface="+mn-ea"/>
              </a:rPr>
              <a:t>3. </a:t>
            </a:r>
            <a:r>
              <a:rPr lang="ko-KR" altLang="en-US" sz="2400" dirty="0">
                <a:latin typeface="+mn-ea"/>
                <a:ea typeface="+mn-ea"/>
              </a:rPr>
              <a:t>테마주들을 비교해 수익률을 계산해본 결과 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+mn-ea"/>
                <a:ea typeface="+mn-ea"/>
              </a:rPr>
              <a:t>   2019</a:t>
            </a:r>
            <a:r>
              <a:rPr lang="ko-KR" altLang="en-US" sz="2400" dirty="0">
                <a:latin typeface="+mn-ea"/>
                <a:ea typeface="+mn-ea"/>
              </a:rPr>
              <a:t>년도 기후데이터를 베이스로 </a:t>
            </a:r>
            <a:r>
              <a:rPr lang="en-US" altLang="ko-KR" sz="2400" dirty="0">
                <a:latin typeface="+mn-ea"/>
                <a:ea typeface="+mn-ea"/>
              </a:rPr>
              <a:t>00</a:t>
            </a:r>
            <a:r>
              <a:rPr lang="ko-KR" altLang="en-US" sz="2400" dirty="0">
                <a:latin typeface="+mn-ea"/>
                <a:ea typeface="+mn-ea"/>
              </a:rPr>
              <a:t>일을 미리 예측한 </a:t>
            </a:r>
            <a:r>
              <a:rPr lang="en-US" altLang="ko-KR" sz="2400" dirty="0">
                <a:latin typeface="+mn-ea"/>
                <a:ea typeface="+mn-ea"/>
              </a:rPr>
              <a:t>00 </a:t>
            </a:r>
            <a:r>
              <a:rPr lang="ko-KR" altLang="en-US" sz="2400" dirty="0">
                <a:latin typeface="+mn-ea"/>
                <a:ea typeface="+mn-ea"/>
              </a:rPr>
              <a:t>재난에 대한 </a:t>
            </a:r>
            <a:r>
              <a:rPr lang="en-US" altLang="ko-KR" sz="2400" dirty="0">
                <a:latin typeface="+mn-ea"/>
                <a:ea typeface="+mn-ea"/>
              </a:rPr>
              <a:t>00 </a:t>
            </a:r>
            <a:r>
              <a:rPr lang="ko-KR" altLang="en-US" sz="2400" dirty="0">
                <a:latin typeface="+mn-ea"/>
                <a:ea typeface="+mn-ea"/>
              </a:rPr>
              <a:t>관련 테마 주에 대해 </a:t>
            </a:r>
            <a:r>
              <a:rPr lang="en-US" altLang="ko-KR" sz="2400" dirty="0">
                <a:latin typeface="+mn-ea"/>
                <a:ea typeface="+mn-ea"/>
              </a:rPr>
              <a:t>00%</a:t>
            </a:r>
            <a:r>
              <a:rPr lang="ko-KR" altLang="en-US" sz="2400" dirty="0">
                <a:latin typeface="+mn-ea"/>
                <a:ea typeface="+mn-ea"/>
              </a:rPr>
              <a:t>의       </a:t>
            </a:r>
            <a:endParaRPr lang="en-US" altLang="ko-KR" sz="24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+mn-ea"/>
                <a:ea typeface="+mn-ea"/>
              </a:rPr>
              <a:t>   </a:t>
            </a:r>
            <a:r>
              <a:rPr lang="ko-KR" altLang="en-US" sz="2400" dirty="0">
                <a:latin typeface="+mn-ea"/>
                <a:ea typeface="+mn-ea"/>
              </a:rPr>
              <a:t>수익률을 얻을 수 있었다</a:t>
            </a:r>
          </a:p>
        </p:txBody>
      </p:sp>
    </p:spTree>
    <p:extLst>
      <p:ext uri="{BB962C8B-B14F-4D97-AF65-F5344CB8AC3E}">
        <p14:creationId xmlns:p14="http://schemas.microsoft.com/office/powerpoint/2010/main" val="2530644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 txBox="1"/>
          <p:nvPr/>
        </p:nvSpPr>
        <p:spPr>
          <a:xfrm>
            <a:off x="5672660" y="3694711"/>
            <a:ext cx="6940395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7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42"/>
          <p:cNvSpPr txBox="1"/>
          <p:nvPr/>
        </p:nvSpPr>
        <p:spPr>
          <a:xfrm>
            <a:off x="5358613" y="5466667"/>
            <a:ext cx="759698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질문이 있다면 말씀해주세요.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0" name="Google Shape;50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9677" y="5073359"/>
            <a:ext cx="4928631" cy="17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85954" y="-932374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34989" y="2822406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1371" y="2942633"/>
            <a:ext cx="16262972" cy="62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1595928" y="4381569"/>
            <a:ext cx="14987260" cy="340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2800"/>
              <a:buFont typeface="Noto Sans Symbols"/>
              <a:buChar char="⮚"/>
            </a:pPr>
            <a:r>
              <a:rPr lang="ko-KR" sz="28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기후데이터를 이용해 기후와 재난의 연관성을 탐색한다.</a:t>
            </a:r>
            <a:endParaRPr/>
          </a:p>
          <a:p>
            <a:pPr marL="571500" marR="0" lvl="0" indent="-571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2800"/>
              <a:buFont typeface="Noto Sans Symbols"/>
              <a:buChar char="⮚"/>
            </a:pPr>
            <a:r>
              <a:rPr lang="ko-KR" sz="28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재난이 주가에 어떻게 영향을 미칠지 재난과 주가의 연관성을 찾아본다. </a:t>
            </a:r>
            <a:endParaRPr/>
          </a:p>
          <a:p>
            <a:pPr marL="571500" marR="0" lvl="0" indent="-571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2800"/>
              <a:buFont typeface="Noto Sans Symbols"/>
              <a:buChar char="⮚"/>
            </a:pPr>
            <a:r>
              <a:rPr lang="ko-KR" sz="28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결과를 바탕으로 투자전략을 세워서 수익률을 예측해본다. </a:t>
            </a:r>
            <a:endParaRPr/>
          </a:p>
          <a:p>
            <a:pPr marL="285750" marR="0" lvl="0" indent="-107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1008276" y="722725"/>
            <a:ext cx="5850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6200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1008274" y="722725"/>
            <a:ext cx="11241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FrameWork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8839200" y="13382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2" name="Google Shape;172;p20"/>
          <p:cNvGrpSpPr/>
          <p:nvPr/>
        </p:nvGrpSpPr>
        <p:grpSpPr>
          <a:xfrm>
            <a:off x="326390" y="1862681"/>
            <a:ext cx="16434523" cy="8048951"/>
            <a:chOff x="326390" y="1862681"/>
            <a:chExt cx="16434523" cy="8048951"/>
          </a:xfrm>
        </p:grpSpPr>
        <p:sp>
          <p:nvSpPr>
            <p:cNvPr id="173" name="Google Shape;173;p20"/>
            <p:cNvSpPr/>
            <p:nvPr/>
          </p:nvSpPr>
          <p:spPr>
            <a:xfrm>
              <a:off x="794871" y="4485878"/>
              <a:ext cx="2400300" cy="2400300"/>
            </a:xfrm>
            <a:prstGeom prst="ellipse">
              <a:avLst/>
            </a:prstGeom>
            <a:solidFill>
              <a:srgbClr val="76923C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기후</a:t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4207937" y="2361056"/>
              <a:ext cx="1353618" cy="1353618"/>
            </a:xfrm>
            <a:prstGeom prst="ellipse">
              <a:avLst/>
            </a:prstGeom>
            <a:solidFill>
              <a:srgbClr val="93B64E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장마</a:t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5189928" y="3957098"/>
              <a:ext cx="1353618" cy="1353618"/>
            </a:xfrm>
            <a:prstGeom prst="ellipse">
              <a:avLst/>
            </a:prstGeom>
            <a:solidFill>
              <a:srgbClr val="B3CC8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전염병</a:t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5189928" y="5731596"/>
              <a:ext cx="1353618" cy="1353618"/>
            </a:xfrm>
            <a:prstGeom prst="ellipse">
              <a:avLst/>
            </a:prstGeom>
            <a:solidFill>
              <a:srgbClr val="CFDEB0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한파</a:t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4207937" y="7460526"/>
              <a:ext cx="1353618" cy="1353618"/>
            </a:xfrm>
            <a:prstGeom prst="ellipse">
              <a:avLst/>
            </a:prstGeom>
            <a:solidFill>
              <a:srgbClr val="E1EBCD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가뭄</a:t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8864379" y="4619228"/>
              <a:ext cx="2997642" cy="2133600"/>
            </a:xfrm>
            <a:prstGeom prst="roundRect">
              <a:avLst>
                <a:gd name="adj" fmla="val 16667"/>
              </a:avLst>
            </a:prstGeom>
            <a:solidFill>
              <a:srgbClr val="EBE34B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각 재난의 관련주</a:t>
              </a:r>
              <a:endParaRPr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주가예측</a:t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13708841" y="4619228"/>
              <a:ext cx="2997642" cy="2133600"/>
            </a:xfrm>
            <a:prstGeom prst="roundRect">
              <a:avLst>
                <a:gd name="adj" fmla="val 16667"/>
              </a:avLst>
            </a:prstGeom>
            <a:solidFill>
              <a:srgbClr val="31859B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투자전략수립</a:t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12420600" y="5143501"/>
              <a:ext cx="898230" cy="96403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36C09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1" name="Google Shape;181;p20"/>
            <p:cNvCxnSpPr>
              <a:stCxn id="173" idx="6"/>
              <a:endCxn id="174" idx="3"/>
            </p:cNvCxnSpPr>
            <p:nvPr/>
          </p:nvCxnSpPr>
          <p:spPr>
            <a:xfrm rot="10800000" flipH="1">
              <a:off x="3195171" y="3516428"/>
              <a:ext cx="1211100" cy="2169600"/>
            </a:xfrm>
            <a:prstGeom prst="straightConnector1">
              <a:avLst/>
            </a:prstGeom>
            <a:noFill/>
            <a:ln w="28575" cap="flat" cmpd="sng">
              <a:solidFill>
                <a:srgbClr val="97480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20"/>
            <p:cNvCxnSpPr>
              <a:stCxn id="173" idx="6"/>
              <a:endCxn id="175" idx="2"/>
            </p:cNvCxnSpPr>
            <p:nvPr/>
          </p:nvCxnSpPr>
          <p:spPr>
            <a:xfrm rot="10800000" flipH="1">
              <a:off x="3195171" y="4633928"/>
              <a:ext cx="1994700" cy="1052100"/>
            </a:xfrm>
            <a:prstGeom prst="straightConnector1">
              <a:avLst/>
            </a:prstGeom>
            <a:noFill/>
            <a:ln w="28575" cap="flat" cmpd="sng">
              <a:solidFill>
                <a:srgbClr val="97480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20"/>
            <p:cNvCxnSpPr>
              <a:stCxn id="173" idx="6"/>
              <a:endCxn id="176" idx="2"/>
            </p:cNvCxnSpPr>
            <p:nvPr/>
          </p:nvCxnSpPr>
          <p:spPr>
            <a:xfrm>
              <a:off x="3195171" y="5686028"/>
              <a:ext cx="1994700" cy="722400"/>
            </a:xfrm>
            <a:prstGeom prst="straightConnector1">
              <a:avLst/>
            </a:prstGeom>
            <a:noFill/>
            <a:ln w="28575" cap="flat" cmpd="sng">
              <a:solidFill>
                <a:srgbClr val="97480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20"/>
            <p:cNvCxnSpPr>
              <a:stCxn id="173" idx="6"/>
              <a:endCxn id="177" idx="1"/>
            </p:cNvCxnSpPr>
            <p:nvPr/>
          </p:nvCxnSpPr>
          <p:spPr>
            <a:xfrm>
              <a:off x="3195171" y="5686028"/>
              <a:ext cx="1211100" cy="1972800"/>
            </a:xfrm>
            <a:prstGeom prst="straightConnector1">
              <a:avLst/>
            </a:prstGeom>
            <a:noFill/>
            <a:ln w="28575" cap="flat" cmpd="sng">
              <a:solidFill>
                <a:srgbClr val="97480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20"/>
            <p:cNvCxnSpPr>
              <a:stCxn id="174" idx="6"/>
              <a:endCxn id="178" idx="1"/>
            </p:cNvCxnSpPr>
            <p:nvPr/>
          </p:nvCxnSpPr>
          <p:spPr>
            <a:xfrm>
              <a:off x="5561555" y="3037865"/>
              <a:ext cx="3302700" cy="2648100"/>
            </a:xfrm>
            <a:prstGeom prst="straightConnector1">
              <a:avLst/>
            </a:prstGeom>
            <a:noFill/>
            <a:ln w="28575" cap="flat" cmpd="sng">
              <a:solidFill>
                <a:srgbClr val="97480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20"/>
            <p:cNvCxnSpPr>
              <a:stCxn id="175" idx="6"/>
              <a:endCxn id="178" idx="1"/>
            </p:cNvCxnSpPr>
            <p:nvPr/>
          </p:nvCxnSpPr>
          <p:spPr>
            <a:xfrm>
              <a:off x="6543546" y="4633907"/>
              <a:ext cx="2320800" cy="1052100"/>
            </a:xfrm>
            <a:prstGeom prst="straightConnector1">
              <a:avLst/>
            </a:prstGeom>
            <a:noFill/>
            <a:ln w="28575" cap="flat" cmpd="sng">
              <a:solidFill>
                <a:srgbClr val="97480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20"/>
            <p:cNvCxnSpPr>
              <a:stCxn id="176" idx="6"/>
              <a:endCxn id="178" idx="1"/>
            </p:cNvCxnSpPr>
            <p:nvPr/>
          </p:nvCxnSpPr>
          <p:spPr>
            <a:xfrm rot="10800000" flipH="1">
              <a:off x="6543546" y="5686005"/>
              <a:ext cx="2320800" cy="722400"/>
            </a:xfrm>
            <a:prstGeom prst="straightConnector1">
              <a:avLst/>
            </a:prstGeom>
            <a:noFill/>
            <a:ln w="28575" cap="flat" cmpd="sng">
              <a:solidFill>
                <a:srgbClr val="97480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20"/>
            <p:cNvCxnSpPr>
              <a:stCxn id="177" idx="6"/>
              <a:endCxn id="178" idx="1"/>
            </p:cNvCxnSpPr>
            <p:nvPr/>
          </p:nvCxnSpPr>
          <p:spPr>
            <a:xfrm rot="10800000" flipH="1">
              <a:off x="5561555" y="5686035"/>
              <a:ext cx="3302700" cy="2451300"/>
            </a:xfrm>
            <a:prstGeom prst="straightConnector1">
              <a:avLst/>
            </a:prstGeom>
            <a:noFill/>
            <a:ln w="28575" cap="flat" cmpd="sng">
              <a:solidFill>
                <a:srgbClr val="974806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89" name="Google Shape;189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46559" y="8558216"/>
              <a:ext cx="1353416" cy="1353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87284" y="2832928"/>
              <a:ext cx="1490243" cy="1490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21038" y="2724994"/>
              <a:ext cx="1211000" cy="121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0" descr="주식 시장 - 무료 비즈니스 및 금융개 아이콘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092830" y="2817797"/>
              <a:ext cx="1668083" cy="1668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0" descr="서대문구청 티스토리 블로그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86600" y="7282071"/>
              <a:ext cx="1587969" cy="146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87106" y="7008932"/>
              <a:ext cx="1490243" cy="1490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26390" y="3327572"/>
              <a:ext cx="1250910" cy="1250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926537" y="8494199"/>
              <a:ext cx="1211000" cy="121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53903" y="2331367"/>
              <a:ext cx="1033382" cy="1033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10800000">
              <a:off x="1008267" y="1862681"/>
              <a:ext cx="8918865" cy="1630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/>
        </p:nvSpPr>
        <p:spPr>
          <a:xfrm>
            <a:off x="1008542" y="1000607"/>
            <a:ext cx="1440546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일정 및 역할분담</a:t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725" y="2130969"/>
            <a:ext cx="8724174" cy="1527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p21"/>
          <p:cNvGraphicFramePr/>
          <p:nvPr/>
        </p:nvGraphicFramePr>
        <p:xfrm>
          <a:off x="1219200" y="278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{076CE5D7-E525-4925-AC56-02C5C055ECE0}</a:tableStyleId>
              </a:tblPr>
              <a:tblGrid>
                <a:gridCol w="105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4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4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4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927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프로세스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61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2022-03-07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61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2022-03-08</a:t>
                      </a:r>
                      <a:endParaRPr/>
                    </a:p>
                  </a:txBody>
                  <a:tcPr marL="7950" marR="7950" marT="79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61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2022-03-09</a:t>
                      </a:r>
                      <a:endParaRPr/>
                    </a:p>
                  </a:txBody>
                  <a:tcPr marL="7950" marR="7950" marT="79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61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2022-03-10</a:t>
                      </a:r>
                      <a:endParaRPr/>
                    </a:p>
                  </a:txBody>
                  <a:tcPr marL="7950" marR="7950" marT="79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61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2022-03-11</a:t>
                      </a:r>
                      <a:endParaRPr/>
                    </a:p>
                  </a:txBody>
                  <a:tcPr marL="7950" marR="7950" marT="79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61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2022-03-12</a:t>
                      </a:r>
                      <a:endParaRPr/>
                    </a:p>
                  </a:txBody>
                  <a:tcPr marL="7950" marR="7950" marT="79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61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2022-03-13</a:t>
                      </a:r>
                      <a:endParaRPr/>
                    </a:p>
                  </a:txBody>
                  <a:tcPr marL="7950" marR="7950" marT="79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61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00"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기후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전처리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특징 추출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B6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분석 모델 생성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B6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재난 발생 예측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500"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B6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전처리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특징 추출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C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분석 모델 생성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E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6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투자전략 수립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E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1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마무리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시각화 및 수익률 예측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7950" marR="7950" marT="79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06" name="Google Shape;206;p21"/>
          <p:cNvSpPr txBox="1"/>
          <p:nvPr/>
        </p:nvSpPr>
        <p:spPr>
          <a:xfrm>
            <a:off x="10302475" y="1616070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/>
        </p:nvSpPr>
        <p:spPr>
          <a:xfrm>
            <a:off x="1008542" y="1000607"/>
            <a:ext cx="14405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일정 및 역할분담</a:t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725" y="2130969"/>
            <a:ext cx="8724173" cy="15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3243789" y="4669781"/>
            <a:ext cx="113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류제우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6172200" y="5313069"/>
            <a:ext cx="2126100" cy="4623187"/>
          </a:xfrm>
          <a:prstGeom prst="roundRect">
            <a:avLst>
              <a:gd name="adj" fmla="val 16667"/>
            </a:avLst>
          </a:prstGeom>
          <a:solidFill>
            <a:srgbClr val="DEE3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2733218" y="5313070"/>
            <a:ext cx="2126100" cy="4623188"/>
          </a:xfrm>
          <a:prstGeom prst="roundRect">
            <a:avLst>
              <a:gd name="adj" fmla="val 16667"/>
            </a:avLst>
          </a:prstGeom>
          <a:solidFill>
            <a:srgbClr val="DEE3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2793845" y="2527944"/>
            <a:ext cx="2004900" cy="2004900"/>
          </a:xfrm>
          <a:prstGeom prst="ellipse">
            <a:avLst/>
          </a:prstGeom>
          <a:solidFill>
            <a:srgbClr val="C2D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6172200" y="2527944"/>
            <a:ext cx="2004900" cy="2004900"/>
          </a:xfrm>
          <a:prstGeom prst="ellipse">
            <a:avLst/>
          </a:prstGeom>
          <a:solidFill>
            <a:srgbClr val="C2D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9550555" y="2527944"/>
            <a:ext cx="2004900" cy="2004900"/>
          </a:xfrm>
          <a:prstGeom prst="ellipse">
            <a:avLst/>
          </a:prstGeom>
          <a:solidFill>
            <a:srgbClr val="C2D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9550555" y="5313070"/>
            <a:ext cx="2126100" cy="4623186"/>
          </a:xfrm>
          <a:prstGeom prst="roundRect">
            <a:avLst>
              <a:gd name="adj" fmla="val 16667"/>
            </a:avLst>
          </a:prstGeom>
          <a:solidFill>
            <a:srgbClr val="DEE3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12900431" y="2527944"/>
            <a:ext cx="2004900" cy="2004900"/>
          </a:xfrm>
          <a:prstGeom prst="ellipse">
            <a:avLst/>
          </a:prstGeom>
          <a:solidFill>
            <a:srgbClr val="C2D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12900431" y="5313070"/>
            <a:ext cx="2126100" cy="4623186"/>
          </a:xfrm>
          <a:prstGeom prst="roundRect">
            <a:avLst>
              <a:gd name="adj" fmla="val 16667"/>
            </a:avLst>
          </a:prstGeom>
          <a:solidFill>
            <a:srgbClr val="DEE3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6560633" y="4669781"/>
            <a:ext cx="113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이지혜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10017823" y="4669781"/>
            <a:ext cx="113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김원중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13377269" y="4669781"/>
            <a:ext cx="113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유일심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308628" y="5454315"/>
            <a:ext cx="18534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장마, 황사,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가뭄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데이터탐색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특성 선정, 분석 모델 생성 및 평가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투자회사선정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가상투자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2886954" y="5454315"/>
            <a:ext cx="18534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매니저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기후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데이터탐색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특성 선정, 분석 모델 생성 및 평가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결과도출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9675264" y="5454315"/>
            <a:ext cx="18534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전염병, 산불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데이터탐색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특성 선정, 분석 모델 생성 및 평가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투자회사선정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지수 추출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산출물정리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13052034" y="5454315"/>
            <a:ext cx="18534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열대야, 폭염, 한파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데이터탐색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특성 선정, 분석 모델 생성 및 평가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투자회사선정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산출물정리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9" name="Google Shape;229;p22" descr="루피짤 - 스퀘어 카테고리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4201" y="2902430"/>
            <a:ext cx="1492560" cy="12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 descr="깐깐징어 vs 징징이 | 하스스톤 인벤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86939" y="2684333"/>
            <a:ext cx="1653454" cy="16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 descr="권투 PNG 이미지 | PNGW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73768" y="2844385"/>
            <a:ext cx="1858293" cy="139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 descr="고슴도치 스톡 사진 및 일러스트 - iStoc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58651" y="2623033"/>
            <a:ext cx="1774971" cy="177497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 txBox="1"/>
          <p:nvPr/>
        </p:nvSpPr>
        <p:spPr>
          <a:xfrm>
            <a:off x="10309625" y="1616195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1759</Words>
  <Application>Microsoft Office PowerPoint</Application>
  <PresentationFormat>사용자 지정</PresentationFormat>
  <Paragraphs>508</Paragraphs>
  <Slides>56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Noto Sans Symbols</vt:lpstr>
      <vt:lpstr>Malgun Gothic</vt:lpstr>
      <vt:lpstr>Malgun Gothic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이도연</dc:creator>
  <cp:lastModifiedBy>지혜 이</cp:lastModifiedBy>
  <cp:revision>81</cp:revision>
  <dcterms:modified xsi:type="dcterms:W3CDTF">2022-03-14T08:06:39Z</dcterms:modified>
</cp:coreProperties>
</file>